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9" r:id="rId3"/>
    <p:sldId id="330" r:id="rId4"/>
    <p:sldId id="377" r:id="rId5"/>
    <p:sldId id="378" r:id="rId6"/>
    <p:sldId id="331" r:id="rId7"/>
    <p:sldId id="332" r:id="rId8"/>
    <p:sldId id="333" r:id="rId9"/>
    <p:sldId id="334" r:id="rId10"/>
    <p:sldId id="379" r:id="rId11"/>
    <p:sldId id="335" r:id="rId12"/>
    <p:sldId id="336" r:id="rId13"/>
    <p:sldId id="337" r:id="rId14"/>
    <p:sldId id="338" r:id="rId15"/>
    <p:sldId id="339" r:id="rId16"/>
    <p:sldId id="341" r:id="rId17"/>
    <p:sldId id="340" r:id="rId18"/>
    <p:sldId id="343" r:id="rId19"/>
    <p:sldId id="342" r:id="rId20"/>
    <p:sldId id="344" r:id="rId21"/>
    <p:sldId id="345" r:id="rId22"/>
    <p:sldId id="346" r:id="rId23"/>
    <p:sldId id="347" r:id="rId24"/>
    <p:sldId id="348" r:id="rId25"/>
    <p:sldId id="349" r:id="rId26"/>
    <p:sldId id="351" r:id="rId27"/>
    <p:sldId id="353" r:id="rId28"/>
    <p:sldId id="352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85" r:id="rId38"/>
    <p:sldId id="381" r:id="rId39"/>
    <p:sldId id="362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80" r:id="rId49"/>
    <p:sldId id="383" r:id="rId50"/>
    <p:sldId id="382" r:id="rId51"/>
    <p:sldId id="384" r:id="rId52"/>
    <p:sldId id="328" r:id="rId53"/>
    <p:sldId id="32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75E92-CDE7-406A-AD0B-50A09CC6AD86}" v="5645" dt="2019-09-19T05:00:32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0" autoAdjust="0"/>
    <p:restoredTop sz="93722" autoAdjust="0"/>
  </p:normalViewPr>
  <p:slideViewPr>
    <p:cSldViewPr snapToGrid="0">
      <p:cViewPr varScale="1">
        <p:scale>
          <a:sx n="65" d="100"/>
          <a:sy n="65" d="100"/>
        </p:scale>
        <p:origin x="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60397-8B6B-4B06-AA63-88B0764BA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6117C1-4506-4AEF-8BC9-A501306B66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87161-903F-4E5A-ACC0-0F2567E5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1B8580-ADCD-4724-B29E-41526DC4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91F524-7019-4992-958F-9EF79F49B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2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EEB49-CAA8-428D-B841-6C424114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690A36-6804-4AC7-A4E5-D8D60C549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F15A67-9DED-4A9A-9D69-6A74E9705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48A92C-DE96-462E-8AE5-ABEA77633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647679-2C68-43AD-BDAA-4A674AD4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1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857E85-94EB-4512-8C43-56E3C1F67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376236-BFE2-44B3-BB80-1CC784F39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375B1A-6C2F-4101-AC3C-6CF9267E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7BEC8E-362A-4216-A0BF-E6304315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FE9629-87E0-43A2-860E-81A3DF35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6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DFAA1-8C70-4ACA-997B-5870A4CE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06E37-67E8-4406-BD9B-5AFCC4C23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2B49AB-4B6F-4365-9FBE-37AD244C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005816-6927-41A6-83BB-05D801F2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D09D36-128B-4BA2-A57D-B5B2ED54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19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2EEBE-0948-4F48-B969-41F907E9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7D579-2F1E-4E30-A814-B70045DF7D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CDC10-0164-41D1-88D8-BBCB30F2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D92B22-3EF9-436F-8380-0CB0D759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2386C0-B7AB-4D8B-9792-6D03B300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87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D5B6C-E639-4AAA-88AD-CE7D96857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FE10E-CC33-4A69-B725-1ADB2778A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873458-816C-4F91-9141-16572927C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822C49-5DA8-49F2-A04C-57EF30DE6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356111-9A43-46D4-A265-8B8F72C96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1A20F7-5668-4F6F-A6D5-767EA1A2D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59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D1915-7E76-4A6A-98B6-DDAE54ADC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2DC599-63E8-49BA-9BDA-455B8B7F1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E2FB67-1CF7-40B9-AA9B-0943E35625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FE9B858-6CAB-4CA0-A61C-8A521E536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FD5FBF-CF44-4AB5-92FD-4A3A958EC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5621E6-99DD-4C39-9CEF-BC03D800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E2C0B3-3C54-47DC-9421-64101CBF5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8CC39D-6AF3-48B4-95CA-4E3794FB8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9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B1980-0CC4-4C4B-A8B5-03B9AAC3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ED5378-C714-400F-B20B-42E493D2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EF253-4DDC-45A4-BD35-D27E5C39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E92CFB-7A3D-478D-8652-17B755A8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61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DECDB6D-F77B-4867-917F-00E52C1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860DDE-D225-43E3-994A-9E84E11D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B81612-F0C3-4DD6-87B3-2F30516A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45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E150F-D78A-406F-88E6-5BB4E12A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91B462-9AFB-4511-AD27-95957694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666FA3-D47B-49A3-A41F-72480E614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8D82FA-3C62-4D35-9352-025708A9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AE867-37A2-4391-941A-198C893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9D58B-C958-4735-84F0-FBD96399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10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06F0A-73FA-4BBA-8B36-2B9F1F3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C1E6FD-3E51-46FC-88EA-8C4455C96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9EA6CA-C2D2-4A9C-B401-1E2BB9B77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FEDAC3-5710-44C6-AF0F-56D84350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44D450-FC1C-495D-B531-5980A62F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DBF99A-AD72-4BB4-9745-FEC884A33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7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F64D4B-0020-4589-AAA5-55C19267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7C1443-CE1D-4373-94A3-10C77DBFC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293C1-DAAB-4142-A43E-06F3C122C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95675-DC72-4906-A57C-C4BFA0BFC772}" type="datetimeFigureOut">
              <a:rPr lang="zh-CN" altLang="en-US" smtClean="0"/>
              <a:t>2020/2/29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E86C7-254C-4FC5-B1C0-4CBEF138C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689BF4-B4D3-40EA-A4E0-EF6E45B44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AA209-B14A-4F8A-9C11-1F202414DE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607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4C01F-9BBF-48C0-8A8B-37857514D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Encoder-Decoder Models,</a:t>
            </a:r>
            <a:br>
              <a:rPr lang="en-US" altLang="zh-CN" dirty="0"/>
            </a:br>
            <a:r>
              <a:rPr lang="en-US" altLang="zh-CN" dirty="0"/>
              <a:t>Attention and </a:t>
            </a:r>
            <a:br>
              <a:rPr lang="en-US" altLang="zh-CN" dirty="0"/>
            </a:br>
            <a:r>
              <a:rPr lang="en-US" altLang="zh-CN" dirty="0"/>
              <a:t>Contextual Embeddings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2733CA-2DAD-4892-ABF9-4164F6708D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Weekly 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18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3F5F8-8C96-4221-B54B-B129F8F8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Encoder-Decoder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B1BB7EFD-75B6-43DC-97F1-F43F8BB69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98" y="1833120"/>
            <a:ext cx="9056003" cy="4862650"/>
          </a:xfrm>
        </p:spPr>
      </p:pic>
    </p:spTree>
    <p:extLst>
      <p:ext uri="{BB962C8B-B14F-4D97-AF65-F5344CB8AC3E}">
        <p14:creationId xmlns:p14="http://schemas.microsoft.com/office/powerpoint/2010/main" val="272917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31119-F5D4-48C4-8596-A2119D88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0C6CD-990F-4181-BC30-292FC976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Encoder</a:t>
            </a:r>
            <a:r>
              <a:rPr lang="zh-CN" altLang="en-US" dirty="0"/>
              <a:t>的选择有很多，</a:t>
            </a:r>
            <a:r>
              <a:rPr lang="en-US" altLang="zh-CN" dirty="0"/>
              <a:t>SRN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r>
              <a:rPr lang="zh-CN" altLang="en-US" dirty="0"/>
              <a:t>、</a:t>
            </a:r>
            <a:r>
              <a:rPr lang="en-US" altLang="zh-CN" dirty="0"/>
              <a:t>GRU</a:t>
            </a:r>
            <a:r>
              <a:rPr lang="zh-CN" altLang="en-US" dirty="0"/>
              <a:t>、</a:t>
            </a:r>
            <a:r>
              <a:rPr lang="en-US" altLang="zh-CN" dirty="0"/>
              <a:t>CNN</a:t>
            </a:r>
            <a:r>
              <a:rPr lang="zh-CN" altLang="en-US" dirty="0"/>
              <a:t>，以及被称为</a:t>
            </a:r>
            <a:r>
              <a:rPr lang="en-US" altLang="zh-CN" dirty="0"/>
              <a:t>transformer</a:t>
            </a:r>
            <a:r>
              <a:rPr lang="zh-CN" altLang="en-US" dirty="0"/>
              <a:t>的更为先进的模型都可以作为</a:t>
            </a:r>
            <a:r>
              <a:rPr lang="en-US" altLang="zh-CN" dirty="0"/>
              <a:t>encoder</a:t>
            </a:r>
            <a:r>
              <a:rPr lang="zh-CN" altLang="en-US" dirty="0"/>
              <a:t>的</a:t>
            </a:r>
            <a:r>
              <a:rPr lang="en-US" altLang="zh-CN" dirty="0"/>
              <a:t>cell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/>
            <a:r>
              <a:rPr lang="zh-CN" altLang="en-US" dirty="0"/>
              <a:t>虽然示例中的</a:t>
            </a:r>
            <a:r>
              <a:rPr lang="en-US" altLang="zh-CN" dirty="0"/>
              <a:t>encoder</a:t>
            </a:r>
            <a:r>
              <a:rPr lang="zh-CN" altLang="en-US" dirty="0"/>
              <a:t>是单层单向的</a:t>
            </a:r>
            <a:r>
              <a:rPr lang="en-US" altLang="zh-CN" dirty="0"/>
              <a:t>RNN-based</a:t>
            </a:r>
            <a:r>
              <a:rPr lang="zh-CN" altLang="en-US" dirty="0"/>
              <a:t> </a:t>
            </a:r>
            <a:r>
              <a:rPr lang="en-US" altLang="zh-CN" dirty="0"/>
              <a:t>encoder</a:t>
            </a:r>
            <a:r>
              <a:rPr lang="zh-CN" altLang="en-US" dirty="0"/>
              <a:t>，但在实际中，通常使用</a:t>
            </a:r>
            <a:r>
              <a:rPr lang="en-US" altLang="zh-CN" dirty="0"/>
              <a:t>stack </a:t>
            </a:r>
            <a:r>
              <a:rPr lang="en-US" altLang="zh-CN" dirty="0" err="1"/>
              <a:t>BiRNN</a:t>
            </a:r>
            <a:r>
              <a:rPr lang="en-US" altLang="zh-CN" dirty="0"/>
              <a:t>-based encoder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algn="just"/>
            <a:r>
              <a:rPr lang="en-US" altLang="zh-CN" dirty="0"/>
              <a:t>Stack RNN</a:t>
            </a:r>
            <a:r>
              <a:rPr lang="zh-CN" altLang="en-US" dirty="0"/>
              <a:t>增强了模型的学习能力，但同时也带来了过拟合的风险；</a:t>
            </a:r>
            <a:endParaRPr lang="en-US" altLang="zh-CN" dirty="0"/>
          </a:p>
          <a:p>
            <a:pPr lvl="1" algn="just"/>
            <a:r>
              <a:rPr lang="en-US" altLang="zh-CN" dirty="0" err="1"/>
              <a:t>BiRNN</a:t>
            </a:r>
            <a:r>
              <a:rPr lang="zh-CN" altLang="en-US" dirty="0"/>
              <a:t>则用于解决单层</a:t>
            </a:r>
            <a:r>
              <a:rPr lang="en-US" altLang="zh-CN" dirty="0"/>
              <a:t>RNN</a:t>
            </a:r>
            <a:r>
              <a:rPr lang="zh-CN" altLang="en-US" dirty="0"/>
              <a:t>的</a:t>
            </a:r>
            <a:r>
              <a:rPr lang="en-US" altLang="zh-CN" dirty="0"/>
              <a:t>bias</a:t>
            </a:r>
            <a:r>
              <a:rPr lang="zh-CN" altLang="en-US" dirty="0"/>
              <a:t>问题；如上章所讲，单层</a:t>
            </a:r>
            <a:r>
              <a:rPr lang="en-US" altLang="zh-CN" dirty="0"/>
              <a:t>RNN</a:t>
            </a:r>
            <a:r>
              <a:rPr lang="zh-CN" altLang="en-US" dirty="0"/>
              <a:t>的最后一个</a:t>
            </a:r>
            <a:r>
              <a:rPr lang="en-US" altLang="zh-CN" dirty="0"/>
              <a:t>cell</a:t>
            </a:r>
            <a:r>
              <a:rPr lang="zh-CN" altLang="en-US" dirty="0"/>
              <a:t>的隐向量，其编码的信息总是偏向于句子结尾；为此使用</a:t>
            </a:r>
            <a:r>
              <a:rPr lang="en-US" altLang="zh-CN" dirty="0" err="1"/>
              <a:t>BiRNN</a:t>
            </a:r>
            <a:r>
              <a:rPr lang="zh-CN" altLang="en-US" dirty="0"/>
              <a:t>，将正向和反向</a:t>
            </a:r>
            <a:r>
              <a:rPr lang="en-US" altLang="zh-CN" dirty="0"/>
              <a:t>RNN</a:t>
            </a:r>
            <a:r>
              <a:rPr lang="zh-CN" altLang="en-US" dirty="0"/>
              <a:t>的最有一个</a:t>
            </a:r>
            <a:r>
              <a:rPr lang="en-US" altLang="zh-CN" dirty="0"/>
              <a:t>cell</a:t>
            </a:r>
            <a:r>
              <a:rPr lang="zh-CN" altLang="en-US" dirty="0"/>
              <a:t>的隐向量拼接后作为</a:t>
            </a:r>
            <a:r>
              <a:rPr lang="en-US" altLang="zh-CN" dirty="0"/>
              <a:t>context vector</a:t>
            </a:r>
            <a:r>
              <a:rPr lang="zh-CN" altLang="en-US" dirty="0"/>
              <a:t>，可以有效解决上述问题；</a:t>
            </a:r>
            <a:endParaRPr lang="en-US" altLang="zh-CN" dirty="0"/>
          </a:p>
          <a:p>
            <a:pPr lvl="1" algn="just"/>
            <a:r>
              <a:rPr lang="zh-CN" altLang="en-US" dirty="0"/>
              <a:t>总结来说，实际中采用</a:t>
            </a:r>
            <a:r>
              <a:rPr lang="en-US" altLang="zh-CN" dirty="0"/>
              <a:t>stack </a:t>
            </a:r>
            <a:r>
              <a:rPr lang="en-US" altLang="zh-CN" dirty="0" err="1"/>
              <a:t>BiRNN</a:t>
            </a:r>
            <a:r>
              <a:rPr lang="zh-CN" altLang="en-US" dirty="0"/>
              <a:t>最上层的</a:t>
            </a:r>
            <a:r>
              <a:rPr lang="en-US" altLang="zh-CN" dirty="0" err="1"/>
              <a:t>BiRNN</a:t>
            </a:r>
            <a:r>
              <a:rPr lang="zh-CN" altLang="en-US" dirty="0"/>
              <a:t>的拼接向量作为</a:t>
            </a:r>
            <a:r>
              <a:rPr lang="en-US" altLang="zh-CN" dirty="0"/>
              <a:t>context vector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37268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102557-2886-4B4A-94EA-EC455FC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72201-6C50-4F0C-9DF6-7CE6F0D2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与</a:t>
            </a:r>
            <a:r>
              <a:rPr lang="en-US" altLang="zh-CN" dirty="0"/>
              <a:t>encoder</a:t>
            </a:r>
            <a:r>
              <a:rPr lang="zh-CN" altLang="en-US" dirty="0"/>
              <a:t>一样，</a:t>
            </a:r>
            <a:r>
              <a:rPr lang="en-US" altLang="zh-CN" dirty="0"/>
              <a:t>decoder</a:t>
            </a:r>
            <a:r>
              <a:rPr lang="zh-CN" altLang="en-US" dirty="0"/>
              <a:t>同样可以使用各种</a:t>
            </a:r>
            <a:r>
              <a:rPr lang="en-US" altLang="zh-CN" dirty="0"/>
              <a:t>RNN</a:t>
            </a:r>
            <a:r>
              <a:rPr lang="zh-CN" altLang="en-US" dirty="0"/>
              <a:t>及</a:t>
            </a:r>
            <a:r>
              <a:rPr lang="en-US" altLang="zh-CN" dirty="0"/>
              <a:t>transformer</a:t>
            </a:r>
            <a:r>
              <a:rPr lang="zh-CN" altLang="en-US" dirty="0"/>
              <a:t>作为</a:t>
            </a:r>
            <a:r>
              <a:rPr lang="en-US" altLang="zh-CN" dirty="0"/>
              <a:t>cell</a:t>
            </a:r>
            <a:r>
              <a:rPr lang="zh-CN" altLang="en-US" dirty="0"/>
              <a:t>，并使用</a:t>
            </a:r>
            <a:r>
              <a:rPr lang="en-US" altLang="zh-CN" dirty="0"/>
              <a:t>context vector</a:t>
            </a:r>
            <a:r>
              <a:rPr lang="zh-CN" altLang="en-US" dirty="0"/>
              <a:t>作为第一个隐向量；以上标</a:t>
            </a:r>
            <a:r>
              <a:rPr lang="en-US" altLang="zh-CN" dirty="0"/>
              <a:t>e</a:t>
            </a:r>
            <a:r>
              <a:rPr lang="zh-CN" altLang="en-US" dirty="0"/>
              <a:t>和</a:t>
            </a:r>
            <a:r>
              <a:rPr lang="en-US" altLang="zh-CN" dirty="0"/>
              <a:t>d</a:t>
            </a:r>
            <a:r>
              <a:rPr lang="zh-CN" altLang="en-US" dirty="0"/>
              <a:t>分别代表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，则</a:t>
            </a:r>
            <a:r>
              <a:rPr lang="en-US" altLang="zh-CN" dirty="0"/>
              <a:t>decoder</a:t>
            </a:r>
            <a:r>
              <a:rPr lang="zh-CN" altLang="en-US" dirty="0"/>
              <a:t>的定义如下：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10E9F4FF-B742-4C76-A7B8-FD9D44B04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254" y="3167120"/>
            <a:ext cx="2367492" cy="26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50C09-F157-4A03-8246-5406C50D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B47AD7-A9AB-4D3A-8E9B-A2B7F807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基于上述定义的</a:t>
            </a:r>
            <a:r>
              <a:rPr lang="en-US" altLang="zh-CN" dirty="0"/>
              <a:t>decoder</a:t>
            </a:r>
            <a:r>
              <a:rPr lang="zh-CN" altLang="en-US" dirty="0"/>
              <a:t>有一个明显的缺点，即</a:t>
            </a:r>
            <a:r>
              <a:rPr lang="en-US" altLang="zh-CN" dirty="0"/>
              <a:t>context vector</a:t>
            </a:r>
            <a:r>
              <a:rPr lang="zh-CN" altLang="en-US" dirty="0"/>
              <a:t>仅被直接用于</a:t>
            </a:r>
            <a:r>
              <a:rPr lang="en-US" altLang="zh-CN" dirty="0"/>
              <a:t>decoder</a:t>
            </a:r>
            <a:r>
              <a:rPr lang="zh-CN" altLang="en-US" dirty="0"/>
              <a:t>的第一个</a:t>
            </a:r>
            <a:r>
              <a:rPr lang="en-US" altLang="zh-CN" dirty="0"/>
              <a:t>cell</a:t>
            </a:r>
            <a:r>
              <a:rPr lang="zh-CN" altLang="en-US" dirty="0"/>
              <a:t>，其对后续</a:t>
            </a:r>
            <a:r>
              <a:rPr lang="en-US" altLang="zh-CN" dirty="0"/>
              <a:t>cell</a:t>
            </a:r>
            <a:r>
              <a:rPr lang="zh-CN" altLang="en-US" dirty="0"/>
              <a:t>的影响将随着生成输出序列而减弱；为解决这个问题，通常使</a:t>
            </a:r>
            <a:r>
              <a:rPr lang="en-US" altLang="zh-CN" dirty="0"/>
              <a:t>decoder</a:t>
            </a:r>
            <a:r>
              <a:rPr lang="zh-CN" altLang="en-US" dirty="0"/>
              <a:t>每个</a:t>
            </a:r>
            <a:r>
              <a:rPr lang="en-US" altLang="zh-CN" dirty="0"/>
              <a:t>cell</a:t>
            </a:r>
            <a:r>
              <a:rPr lang="zh-CN" altLang="en-US" dirty="0"/>
              <a:t>都以</a:t>
            </a:r>
            <a:r>
              <a:rPr lang="en-US" altLang="zh-CN" dirty="0"/>
              <a:t>context vector</a:t>
            </a:r>
            <a:r>
              <a:rPr lang="zh-CN" altLang="en-US" dirty="0"/>
              <a:t>为输入：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继续我们的讨论，</a:t>
            </a:r>
            <a:r>
              <a:rPr lang="en-US" altLang="zh-CN" dirty="0"/>
              <a:t>decoder</a:t>
            </a:r>
            <a:r>
              <a:rPr lang="zh-CN" altLang="en-US" dirty="0"/>
              <a:t>的每个</a:t>
            </a:r>
            <a:r>
              <a:rPr lang="en-US" altLang="zh-CN" dirty="0"/>
              <a:t>cell</a:t>
            </a:r>
            <a:r>
              <a:rPr lang="zh-CN" altLang="en-US" dirty="0"/>
              <a:t>在输出预测词时，仅基于当前</a:t>
            </a:r>
            <a:r>
              <a:rPr lang="en-US" altLang="zh-CN" dirty="0"/>
              <a:t>cell</a:t>
            </a:r>
            <a:r>
              <a:rPr lang="zh-CN" altLang="en-US" dirty="0"/>
              <a:t>的隐向量，这割裂了每个决策，使得当前</a:t>
            </a:r>
            <a:r>
              <a:rPr lang="en-US" altLang="zh-CN" dirty="0"/>
              <a:t>cell</a:t>
            </a:r>
            <a:r>
              <a:rPr lang="zh-CN" altLang="en-US" dirty="0"/>
              <a:t>难以知道之前的</a:t>
            </a:r>
            <a:r>
              <a:rPr lang="en-US" altLang="zh-CN" dirty="0"/>
              <a:t>cell</a:t>
            </a:r>
            <a:r>
              <a:rPr lang="zh-CN" altLang="en-US" dirty="0"/>
              <a:t>说了什么或者没说什么；为解决这个问题，通常使</a:t>
            </a:r>
            <a:r>
              <a:rPr lang="en-US" altLang="zh-CN" dirty="0"/>
              <a:t>cell</a:t>
            </a:r>
            <a:r>
              <a:rPr lang="zh-CN" altLang="en-US" dirty="0"/>
              <a:t>输出时也考虑上一个</a:t>
            </a:r>
            <a:r>
              <a:rPr lang="en-US" altLang="zh-CN" dirty="0"/>
              <a:t>cell</a:t>
            </a:r>
            <a:r>
              <a:rPr lang="zh-CN" altLang="en-US" dirty="0"/>
              <a:t>的输出和</a:t>
            </a:r>
            <a:r>
              <a:rPr lang="en-US" altLang="zh-CN" dirty="0"/>
              <a:t>encoder</a:t>
            </a:r>
            <a:r>
              <a:rPr lang="zh-CN" altLang="en-US" dirty="0"/>
              <a:t>的信息：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704223-7B8A-4984-A0A1-41980AD3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27" y="3429000"/>
            <a:ext cx="2607545" cy="453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6CE4CB-3120-4DB4-9737-D74A26B40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14" y="5780180"/>
            <a:ext cx="3166169" cy="39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9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29E67-AECB-4A3D-B194-B3DF0C5E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38853-32D7-4A4F-99DA-E95C64294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进一步地，即使采取上述调整，我们发现</a:t>
            </a:r>
            <a:r>
              <a:rPr lang="en-US" altLang="zh-CN" dirty="0"/>
              <a:t>decoder</a:t>
            </a:r>
            <a:r>
              <a:rPr lang="zh-CN" altLang="en-US" dirty="0"/>
              <a:t>的每个</a:t>
            </a:r>
            <a:r>
              <a:rPr lang="en-US" altLang="zh-CN" dirty="0"/>
              <a:t>cell</a:t>
            </a:r>
            <a:r>
              <a:rPr lang="zh-CN" altLang="en-US" dirty="0"/>
              <a:t>在做出决策时，仍然是采用局部最优的方式选择当前概率最高的词；然而这种方式不能保证输出序列的合理性，尤其是在</a:t>
            </a:r>
            <a:r>
              <a:rPr lang="en-US" altLang="zh-CN" dirty="0"/>
              <a:t>NMT</a:t>
            </a:r>
            <a:r>
              <a:rPr lang="zh-CN" altLang="en-US" dirty="0"/>
              <a:t>任务中，这种方式不能保证</a:t>
            </a:r>
            <a:r>
              <a:rPr lang="en-US" altLang="zh-CN" dirty="0"/>
              <a:t>decoder</a:t>
            </a:r>
            <a:r>
              <a:rPr lang="zh-CN" altLang="en-US" dirty="0"/>
              <a:t>总是生成概率最大且语义合理的输出；为此我们需要调整</a:t>
            </a:r>
            <a:r>
              <a:rPr lang="en-US" altLang="zh-CN" dirty="0"/>
              <a:t>decoder</a:t>
            </a:r>
            <a:r>
              <a:rPr lang="zh-CN" altLang="en-US" dirty="0"/>
              <a:t>的输出层，使其每个</a:t>
            </a:r>
            <a:r>
              <a:rPr lang="en-US" altLang="zh-CN" dirty="0"/>
              <a:t>cell</a:t>
            </a:r>
            <a:r>
              <a:rPr lang="zh-CN" altLang="en-US" dirty="0"/>
              <a:t>预测时，总是选择使输出序列整体概率最大的词：</a:t>
            </a:r>
            <a:endParaRPr lang="en-US" altLang="zh-CN" dirty="0"/>
          </a:p>
          <a:p>
            <a:pPr marL="0" indent="0" algn="just">
              <a:buNone/>
            </a:pPr>
            <a:endParaRPr lang="en-US" altLang="zh-CN" dirty="0"/>
          </a:p>
          <a:p>
            <a:pPr algn="just"/>
            <a:r>
              <a:rPr lang="zh-CN" altLang="en-US" dirty="0"/>
              <a:t>自然而然，我们想到前面章节提到的</a:t>
            </a:r>
            <a:r>
              <a:rPr lang="en-US" altLang="zh-CN" dirty="0"/>
              <a:t>CRF</a:t>
            </a:r>
            <a:r>
              <a:rPr lang="zh-CN" altLang="en-US" dirty="0"/>
              <a:t>擅长处理此事；然而此处的任务并不是解码隐变量，因而无法使用</a:t>
            </a:r>
            <a:r>
              <a:rPr lang="en-US" altLang="zh-CN" dirty="0"/>
              <a:t>CRF</a:t>
            </a:r>
            <a:r>
              <a:rPr lang="zh-CN" altLang="en-US" dirty="0"/>
              <a:t>及</a:t>
            </a:r>
            <a:r>
              <a:rPr lang="en-US" altLang="zh-CN" dirty="0"/>
              <a:t>Viterbi</a:t>
            </a:r>
            <a:r>
              <a:rPr lang="zh-CN" altLang="en-US" dirty="0"/>
              <a:t>；相反，我们使用</a:t>
            </a:r>
            <a:r>
              <a:rPr lang="en-US" altLang="zh-CN" dirty="0"/>
              <a:t>beam search</a:t>
            </a:r>
            <a:r>
              <a:rPr lang="zh-CN" altLang="en-US" dirty="0"/>
              <a:t>解决此问题；</a:t>
            </a:r>
          </a:p>
        </p:txBody>
      </p:sp>
      <p:pic>
        <p:nvPicPr>
          <p:cNvPr id="5" name="图片 4" descr="图片包含 画, 游戏机, 桌子&#10;&#10;描述已自动生成">
            <a:extLst>
              <a:ext uri="{FF2B5EF4-FFF2-40B4-BE49-F238E27FC236}">
                <a16:creationId xmlns:a16="http://schemas.microsoft.com/office/drawing/2014/main" id="{77E7429E-C20E-40A7-917E-47A977D17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12" y="4183155"/>
            <a:ext cx="3078975" cy="52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7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6E1C0-1787-4BCB-A5D1-A8BA4C91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2D856-9857-4CB8-9DF1-400A3760E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Decoder</a:t>
            </a:r>
            <a:r>
              <a:rPr lang="zh-CN" altLang="en-US" dirty="0"/>
              <a:t>生成句子的任务可以看做是对句子空间的搜索，随着句子长度增加，搜索空间指数级增长；问题的关键是将搜索空间的增长控制在一个可接受的范围内，</a:t>
            </a:r>
            <a:r>
              <a:rPr lang="en-US" altLang="zh-CN" dirty="0"/>
              <a:t>beam search</a:t>
            </a:r>
            <a:r>
              <a:rPr lang="zh-CN" altLang="en-US" dirty="0"/>
              <a:t>通过持续追踪得分最高的前</a:t>
            </a:r>
            <a:r>
              <a:rPr lang="en-US" altLang="zh-CN" dirty="0"/>
              <a:t>B</a:t>
            </a:r>
            <a:r>
              <a:rPr lang="zh-CN" altLang="en-US" dirty="0"/>
              <a:t>个搜索路径，将搜索空间限制于</a:t>
            </a:r>
            <a:r>
              <a:rPr lang="en-US" altLang="zh-CN" dirty="0"/>
              <a:t>B</a:t>
            </a:r>
            <a:r>
              <a:rPr lang="zh-CN" altLang="en-US" dirty="0"/>
              <a:t>之内，其中</a:t>
            </a:r>
            <a:r>
              <a:rPr lang="en-US" altLang="zh-CN" dirty="0"/>
              <a:t>B</a:t>
            </a:r>
            <a:r>
              <a:rPr lang="zh-CN" altLang="en-US" dirty="0"/>
              <a:t>称为</a:t>
            </a:r>
            <a:r>
              <a:rPr lang="en-US" altLang="zh-CN" dirty="0"/>
              <a:t>beam width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/>
            <a:r>
              <a:rPr lang="en-US" altLang="zh-CN" dirty="0"/>
              <a:t>Beam search</a:t>
            </a:r>
            <a:r>
              <a:rPr lang="zh-CN" altLang="en-US" dirty="0"/>
              <a:t>的每一步，都只保留概率最高的前</a:t>
            </a:r>
            <a:r>
              <a:rPr lang="en-US" altLang="zh-CN" dirty="0"/>
              <a:t>B</a:t>
            </a:r>
            <a:r>
              <a:rPr lang="zh-CN" altLang="en-US" dirty="0"/>
              <a:t>个序列，这里的概率指序列的概率</a:t>
            </a:r>
            <a:r>
              <a:rPr lang="en-US" altLang="zh-CN" dirty="0"/>
              <a:t>P(y</a:t>
            </a:r>
            <a:r>
              <a:rPr lang="en-US" altLang="zh-CN" baseline="-25000" dirty="0"/>
              <a:t>i</a:t>
            </a:r>
            <a:r>
              <a:rPr lang="en-US" altLang="zh-CN" dirty="0"/>
              <a:t>, y</a:t>
            </a:r>
            <a:r>
              <a:rPr lang="en-US" altLang="zh-CN" baseline="-25000" dirty="0"/>
              <a:t>&lt;i</a:t>
            </a:r>
            <a:r>
              <a:rPr lang="en-US" altLang="zh-CN" dirty="0"/>
              <a:t>)</a:t>
            </a:r>
            <a:r>
              <a:rPr lang="zh-CN" altLang="en-US" dirty="0"/>
              <a:t>，而非</a:t>
            </a:r>
            <a:r>
              <a:rPr lang="en-US" altLang="zh-CN" dirty="0"/>
              <a:t>P(y</a:t>
            </a:r>
            <a:r>
              <a:rPr lang="en-US" altLang="zh-CN" baseline="-25000" dirty="0"/>
              <a:t>i</a:t>
            </a:r>
            <a:r>
              <a:rPr lang="en-US" altLang="zh-CN" dirty="0"/>
              <a:t>|y</a:t>
            </a:r>
            <a:r>
              <a:rPr lang="en-US" altLang="zh-CN" baseline="-25000" dirty="0"/>
              <a:t>i-1</a:t>
            </a:r>
            <a:r>
              <a:rPr lang="en-US" altLang="zh-CN" dirty="0"/>
              <a:t>)</a:t>
            </a:r>
            <a:r>
              <a:rPr lang="zh-CN" altLang="en-US" dirty="0"/>
              <a:t>；对每个序列使用共享参数的</a:t>
            </a:r>
            <a:r>
              <a:rPr lang="en-US" altLang="zh-CN" dirty="0"/>
              <a:t>decoder</a:t>
            </a:r>
            <a:r>
              <a:rPr lang="zh-CN" altLang="en-US" dirty="0"/>
              <a:t>拓展预测下一个词，在所有拓展的序列中保留前</a:t>
            </a:r>
            <a:r>
              <a:rPr lang="en-US" altLang="zh-CN" dirty="0"/>
              <a:t>B</a:t>
            </a:r>
            <a:r>
              <a:rPr lang="zh-CN" altLang="en-US" dirty="0"/>
              <a:t>个概率最高的序列；如此往复，每当一个序列生成</a:t>
            </a:r>
            <a:r>
              <a:rPr lang="en-US" altLang="zh-CN" dirty="0"/>
              <a:t>&lt;/s&gt;</a:t>
            </a:r>
            <a:r>
              <a:rPr lang="zh-CN" altLang="en-US" dirty="0"/>
              <a:t>，则该序列停止拓展，</a:t>
            </a:r>
            <a:r>
              <a:rPr lang="en-US" altLang="zh-CN" dirty="0"/>
              <a:t>B</a:t>
            </a:r>
            <a:r>
              <a:rPr lang="zh-CN" altLang="en-US" dirty="0"/>
              <a:t>减一，直至</a:t>
            </a:r>
            <a:r>
              <a:rPr lang="en-US" altLang="zh-CN" dirty="0"/>
              <a:t>B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57521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A2266-5614-41EC-84C5-538F426B6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84E75F-6433-4A10-8569-C9D856720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19051" cy="4351338"/>
          </a:xfrm>
        </p:spPr>
        <p:txBody>
          <a:bodyPr/>
          <a:lstStyle/>
          <a:p>
            <a:pPr algn="just"/>
            <a:r>
              <a:rPr lang="zh-CN" altLang="en-US" dirty="0"/>
              <a:t>右图是</a:t>
            </a:r>
            <a:r>
              <a:rPr lang="en-US" altLang="zh-CN" dirty="0"/>
              <a:t>B=4</a:t>
            </a:r>
            <a:r>
              <a:rPr lang="zh-CN" altLang="en-US" dirty="0"/>
              <a:t>的</a:t>
            </a:r>
            <a:r>
              <a:rPr lang="en-US" altLang="zh-CN" dirty="0"/>
              <a:t>beam search</a:t>
            </a:r>
            <a:r>
              <a:rPr lang="zh-CN" altLang="en-US" dirty="0"/>
              <a:t>示例：</a:t>
            </a:r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95DDCA0C-5D97-4F83-8E07-69D52A9F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51" y="1609572"/>
            <a:ext cx="7386430" cy="51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8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3FF22E-52D0-4617-925C-16EBCD44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C6F94B-6665-49BA-A180-D76A38C1F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当</a:t>
            </a:r>
            <a:r>
              <a:rPr lang="en-US" altLang="zh-CN" dirty="0"/>
              <a:t>B</a:t>
            </a:r>
            <a:r>
              <a:rPr lang="zh-CN" altLang="en-US" dirty="0"/>
              <a:t>等于</a:t>
            </a:r>
            <a:r>
              <a:rPr lang="en-US" altLang="zh-CN" dirty="0"/>
              <a:t>0</a:t>
            </a:r>
            <a:r>
              <a:rPr lang="zh-CN" altLang="en-US" dirty="0"/>
              <a:t>时，意味着所有的搜索路径都停止搜索，我们将得到</a:t>
            </a:r>
            <a:r>
              <a:rPr lang="en-US" altLang="zh-CN" dirty="0"/>
              <a:t>B</a:t>
            </a:r>
            <a:r>
              <a:rPr lang="zh-CN" altLang="en-US" dirty="0"/>
              <a:t>个完整的句子；选择概率最高的句子作为最终输出；</a:t>
            </a:r>
            <a:endParaRPr lang="en-US" altLang="zh-CN" dirty="0"/>
          </a:p>
          <a:p>
            <a:pPr algn="just"/>
            <a:r>
              <a:rPr lang="zh-CN" altLang="en-US" dirty="0"/>
              <a:t>然而，上述确定最终输出的方式存在一些问题：由于我们按公式</a:t>
            </a:r>
            <a:r>
              <a:rPr lang="en-US" altLang="zh-CN" dirty="0"/>
              <a:t>P(y</a:t>
            </a:r>
            <a:r>
              <a:rPr lang="en-US" altLang="zh-CN" baseline="-25000" dirty="0"/>
              <a:t>i</a:t>
            </a:r>
            <a:r>
              <a:rPr lang="en-US" altLang="zh-CN" dirty="0"/>
              <a:t>, y</a:t>
            </a:r>
            <a:r>
              <a:rPr lang="en-US" altLang="zh-CN" baseline="-25000" dirty="0"/>
              <a:t>&lt;i</a:t>
            </a:r>
            <a:r>
              <a:rPr lang="en-US" altLang="zh-CN" dirty="0"/>
              <a:t>)= P(y</a:t>
            </a:r>
            <a:r>
              <a:rPr lang="en-US" altLang="zh-CN" baseline="-25000" dirty="0"/>
              <a:t>&lt;i</a:t>
            </a:r>
            <a:r>
              <a:rPr lang="en-US" altLang="zh-CN" dirty="0"/>
              <a:t>) P(y</a:t>
            </a:r>
            <a:r>
              <a:rPr lang="en-US" altLang="zh-CN" baseline="-25000" dirty="0"/>
              <a:t>i</a:t>
            </a:r>
            <a:r>
              <a:rPr lang="en-US" altLang="zh-CN" dirty="0"/>
              <a:t>|y</a:t>
            </a:r>
            <a:r>
              <a:rPr lang="en-US" altLang="zh-CN" baseline="-25000" dirty="0"/>
              <a:t>&lt;i</a:t>
            </a:r>
            <a:r>
              <a:rPr lang="en-US" altLang="zh-CN" dirty="0"/>
              <a:t>)</a:t>
            </a:r>
            <a:r>
              <a:rPr lang="zh-CN" altLang="en-US" dirty="0"/>
              <a:t>的方式计算序列的概率，因此实践中长输出的概率总是低于短输出的概率；</a:t>
            </a:r>
            <a:endParaRPr lang="en-US" altLang="zh-CN" dirty="0"/>
          </a:p>
          <a:p>
            <a:pPr algn="just"/>
            <a:r>
              <a:rPr lang="zh-CN" altLang="en-US" dirty="0"/>
              <a:t>为此，我们总是对原始的</a:t>
            </a:r>
            <a:r>
              <a:rPr lang="en-US" altLang="zh-CN" dirty="0"/>
              <a:t>B</a:t>
            </a:r>
            <a:r>
              <a:rPr lang="zh-CN" altLang="en-US" dirty="0"/>
              <a:t>个输出采用</a:t>
            </a:r>
            <a:r>
              <a:rPr lang="en-US" altLang="zh-CN" dirty="0"/>
              <a:t>length normalization</a:t>
            </a:r>
            <a:r>
              <a:rPr lang="zh-CN" altLang="en-US" dirty="0"/>
              <a:t>，例如对每个序列的概率开</a:t>
            </a:r>
            <a:r>
              <a:rPr lang="en-US" altLang="zh-CN" dirty="0"/>
              <a:t>N</a:t>
            </a:r>
            <a:r>
              <a:rPr lang="zh-CN" altLang="en-US" dirty="0"/>
              <a:t>次方，</a:t>
            </a:r>
            <a:r>
              <a:rPr lang="en-US" altLang="zh-CN" dirty="0"/>
              <a:t>N</a:t>
            </a:r>
            <a:r>
              <a:rPr lang="zh-CN" altLang="en-US" dirty="0"/>
              <a:t>等于序列长度；通过这种方式，我们可以公平地比较不同长度的输出序列，选择其中概率最高的序列作为最终输出。</a:t>
            </a:r>
          </a:p>
        </p:txBody>
      </p:sp>
    </p:spTree>
    <p:extLst>
      <p:ext uri="{BB962C8B-B14F-4D97-AF65-F5344CB8AC3E}">
        <p14:creationId xmlns:p14="http://schemas.microsoft.com/office/powerpoint/2010/main" val="351654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66143-77CC-44A6-B73D-7A47B350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3E26D-E4B2-4077-AF8F-7CC925C47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Beam search</a:t>
            </a:r>
            <a:r>
              <a:rPr lang="zh-CN" altLang="en-US" dirty="0"/>
              <a:t>的算法如下：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17715CC-0316-4B02-B0E0-10069CCA3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19" y="268696"/>
            <a:ext cx="5426678" cy="63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2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81FC5-BFAA-459A-AFE8-B00DAAD4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22126F-F514-4AD2-B78B-109E1877C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dirty="0"/>
                  <a:t>正如</a:t>
                </a:r>
                <a:r>
                  <a:rPr lang="en-US" altLang="zh-CN" dirty="0"/>
                  <a:t>encoder</a:t>
                </a:r>
                <a:r>
                  <a:rPr lang="zh-CN" altLang="en-US" dirty="0"/>
                  <a:t>中所说，只使用单层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encoder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final state</a:t>
                </a:r>
                <a:r>
                  <a:rPr lang="zh-CN" altLang="en-US" dirty="0"/>
                  <a:t>隐向量作为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会遇到语义偏向句子后半部分的问题；为了解决这个问题，可以使用</a:t>
                </a:r>
                <a:r>
                  <a:rPr lang="en-US" altLang="zh-CN" dirty="0" err="1"/>
                  <a:t>BiRNN</a:t>
                </a:r>
                <a:r>
                  <a:rPr lang="zh-CN" altLang="en-US" dirty="0"/>
                  <a:t>的两个</a:t>
                </a:r>
                <a:r>
                  <a:rPr lang="en-US" altLang="zh-CN" dirty="0"/>
                  <a:t>final state</a:t>
                </a:r>
                <a:r>
                  <a:rPr lang="zh-CN" altLang="en-US" dirty="0"/>
                  <a:t>拼接而成的向量作为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但是还存在更好的方法，即定义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CN" altLang="en-US" dirty="0"/>
                  <a:t>，使用</a:t>
                </a:r>
                <a:r>
                  <a:rPr lang="en-US" altLang="zh-CN" dirty="0"/>
                  <a:t>encoder</a:t>
                </a:r>
                <a:r>
                  <a:rPr lang="zh-CN" altLang="en-US" dirty="0"/>
                  <a:t>所有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的隐向量作为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；这种方法遇到的问题是，输入序列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是变长的，因为无法使用</a:t>
                </a:r>
                <a:r>
                  <a:rPr lang="en-US" altLang="zh-CN" dirty="0"/>
                  <a:t>MLP</a:t>
                </a:r>
                <a:r>
                  <a:rPr lang="zh-CN" altLang="en-US" dirty="0"/>
                  <a:t>生成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此时，我们可以简单采用聚合操作，如元素级相加或平均，将所有的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聚合成向量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；更好的方式是，采用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来自适应地聚合所有的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，得到更富表现力的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122126F-F514-4AD2-B78B-109E1877C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6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4EDFD3-804C-4891-B00F-C83CD860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800" dirty="0"/>
              <a:t>Neural Language Models and Generation Revisited</a:t>
            </a:r>
            <a:endParaRPr lang="zh-CN" altLang="en-US" sz="3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C1F0F-4259-4916-91AD-F58F97C2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回忆上一章的</a:t>
            </a:r>
            <a:r>
              <a:rPr lang="en-US" altLang="zh-CN" dirty="0"/>
              <a:t>RNN</a:t>
            </a:r>
            <a:r>
              <a:rPr lang="zh-CN" altLang="en-US" dirty="0"/>
              <a:t>，无论是</a:t>
            </a:r>
            <a:r>
              <a:rPr lang="en-US" altLang="zh-CN" dirty="0"/>
              <a:t>SRN</a:t>
            </a:r>
            <a:r>
              <a:rPr lang="zh-CN" altLang="en-US" dirty="0"/>
              <a:t>、</a:t>
            </a:r>
            <a:r>
              <a:rPr lang="en-US" altLang="zh-CN" dirty="0"/>
              <a:t>LSTM</a:t>
            </a:r>
            <a:r>
              <a:rPr lang="zh-CN" altLang="en-US" dirty="0"/>
              <a:t>还是</a:t>
            </a:r>
            <a:r>
              <a:rPr lang="en-US" altLang="zh-CN" dirty="0"/>
              <a:t>GRU</a:t>
            </a:r>
            <a:r>
              <a:rPr lang="zh-CN" altLang="en-US" dirty="0"/>
              <a:t>，都可以用下面的通用表达式来表示：</a:t>
            </a:r>
            <a:endParaRPr lang="en-US" altLang="zh-CN" dirty="0"/>
          </a:p>
          <a:p>
            <a:pPr lvl="1" algn="just"/>
            <a:r>
              <a:rPr lang="en-US" altLang="zh-CN" dirty="0"/>
              <a:t>g</a:t>
            </a:r>
            <a:r>
              <a:rPr lang="zh-CN" altLang="en-US" dirty="0"/>
              <a:t>代表各种</a:t>
            </a:r>
            <a:r>
              <a:rPr lang="en-US" altLang="zh-CN" dirty="0"/>
              <a:t>RNN</a:t>
            </a:r>
            <a:r>
              <a:rPr lang="zh-CN" altLang="en-US" dirty="0"/>
              <a:t>的</a:t>
            </a:r>
            <a:r>
              <a:rPr lang="en-US" altLang="zh-CN" dirty="0"/>
              <a:t>cell</a:t>
            </a:r>
            <a:r>
              <a:rPr lang="zh-CN" altLang="en-US" dirty="0"/>
              <a:t>；</a:t>
            </a:r>
            <a:r>
              <a:rPr lang="en-US" altLang="zh-CN" dirty="0"/>
              <a:t>f</a:t>
            </a:r>
            <a:r>
              <a:rPr lang="zh-CN" altLang="en-US" dirty="0"/>
              <a:t>通常是</a:t>
            </a:r>
            <a:r>
              <a:rPr lang="en-US" altLang="zh-CN" dirty="0"/>
              <a:t>softmax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为建立一个</a:t>
            </a:r>
            <a:r>
              <a:rPr lang="en-US" altLang="zh-CN" dirty="0"/>
              <a:t>RNN-based LM</a:t>
            </a:r>
            <a:r>
              <a:rPr lang="zh-CN" altLang="en-US" dirty="0"/>
              <a:t>，我们需要在一些具有代表性的语料上训练该网络，使其可以连续预测序列中的下一个字；而这种方式被称为自回归（</a:t>
            </a:r>
            <a:r>
              <a:rPr lang="en-US" altLang="zh-CN" dirty="0"/>
              <a:t>autoregressive</a:t>
            </a:r>
            <a:r>
              <a:rPr lang="zh-CN" altLang="en-US" dirty="0"/>
              <a:t>）；</a:t>
            </a:r>
          </a:p>
        </p:txBody>
      </p:sp>
      <p:pic>
        <p:nvPicPr>
          <p:cNvPr id="5" name="图片 4" descr="图片包含 物体, 钟表, 游戏机&#10;&#10;描述已自动生成">
            <a:extLst>
              <a:ext uri="{FF2B5EF4-FFF2-40B4-BE49-F238E27FC236}">
                <a16:creationId xmlns:a16="http://schemas.microsoft.com/office/drawing/2014/main" id="{219BFB54-1B87-462D-86EA-622F3564C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42" y="3151855"/>
            <a:ext cx="2936716" cy="11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2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95CE2-C745-4378-8E60-DCEBE252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4F4F7E-A3E2-4D20-ACCF-FD7EC7E7F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注意力机制（</a:t>
            </a:r>
            <a:r>
              <a:rPr lang="en-US" altLang="zh-CN" dirty="0"/>
              <a:t>attention mechanism</a:t>
            </a:r>
            <a:r>
              <a:rPr lang="zh-CN" altLang="en-US" dirty="0"/>
              <a:t>）可以将不定数量的</a:t>
            </a:r>
            <a:r>
              <a:rPr lang="en-US" altLang="zh-CN" dirty="0"/>
              <a:t>encoder</a:t>
            </a:r>
            <a:r>
              <a:rPr lang="zh-CN" altLang="en-US" dirty="0"/>
              <a:t>隐向量作为输入，经过一系列变换，在</a:t>
            </a:r>
            <a:r>
              <a:rPr lang="en-US" altLang="zh-CN" dirty="0"/>
              <a:t>decoder</a:t>
            </a:r>
            <a:r>
              <a:rPr lang="zh-CN" altLang="en-US" dirty="0"/>
              <a:t>的每一步动态地输出一个不同的上下文向量；</a:t>
            </a:r>
            <a:endParaRPr lang="en-US" altLang="zh-CN" dirty="0"/>
          </a:p>
          <a:p>
            <a:pPr algn="just"/>
            <a:r>
              <a:rPr lang="zh-CN" altLang="en-US" dirty="0"/>
              <a:t>介绍注意力前，我们需要对之前的</a:t>
            </a:r>
            <a:r>
              <a:rPr lang="en-US" altLang="zh-CN" dirty="0"/>
              <a:t>decoder</a:t>
            </a:r>
            <a:r>
              <a:rPr lang="zh-CN" altLang="en-US" dirty="0"/>
              <a:t>定义进行调整：每个</a:t>
            </a:r>
            <a:r>
              <a:rPr lang="en-US" altLang="zh-CN" dirty="0"/>
              <a:t>cell</a:t>
            </a:r>
            <a:r>
              <a:rPr lang="zh-CN" altLang="en-US" dirty="0"/>
              <a:t>在生成隐向量时，不仅需要考虑前一个</a:t>
            </a:r>
            <a:r>
              <a:rPr lang="en-US" altLang="zh-CN" dirty="0"/>
              <a:t>cell</a:t>
            </a:r>
            <a:r>
              <a:rPr lang="zh-CN" altLang="en-US" dirty="0"/>
              <a:t>的输出和隐向量，还考虑一个动态生成的上下文向量</a:t>
            </a:r>
            <a:r>
              <a:rPr lang="en-US" altLang="zh-CN" dirty="0"/>
              <a:t>c</a:t>
            </a:r>
            <a:r>
              <a:rPr lang="en-US" altLang="zh-CN" baseline="-25000" dirty="0"/>
              <a:t>i</a:t>
            </a:r>
            <a:r>
              <a:rPr lang="zh-CN" altLang="en-US" dirty="0"/>
              <a:t>；</a:t>
            </a:r>
            <a:r>
              <a:rPr lang="en-US" altLang="zh-CN" dirty="0"/>
              <a:t>c</a:t>
            </a:r>
            <a:r>
              <a:rPr lang="en-US" altLang="zh-CN" baseline="-25000" dirty="0"/>
              <a:t>i</a:t>
            </a:r>
            <a:r>
              <a:rPr lang="zh-CN" altLang="en-US" dirty="0"/>
              <a:t>是在</a:t>
            </a:r>
            <a:r>
              <a:rPr lang="en-US" altLang="zh-CN" dirty="0"/>
              <a:t>decoder</a:t>
            </a:r>
            <a:r>
              <a:rPr lang="zh-CN" altLang="en-US" dirty="0"/>
              <a:t>第</a:t>
            </a:r>
            <a:r>
              <a:rPr lang="en-US" altLang="zh-CN" dirty="0"/>
              <a:t>i</a:t>
            </a:r>
            <a:r>
              <a:rPr lang="zh-CN" altLang="en-US" dirty="0"/>
              <a:t>步根据第</a:t>
            </a:r>
            <a:r>
              <a:rPr lang="en-US" altLang="zh-CN" dirty="0"/>
              <a:t>i-1</a:t>
            </a:r>
            <a:r>
              <a:rPr lang="zh-CN" altLang="en-US" dirty="0"/>
              <a:t>步的隐向量和所有</a:t>
            </a:r>
            <a:r>
              <a:rPr lang="en-US" altLang="zh-CN" dirty="0"/>
              <a:t>encoder</a:t>
            </a:r>
            <a:r>
              <a:rPr lang="zh-CN" altLang="en-US" dirty="0"/>
              <a:t>的隐向量生成的：</a:t>
            </a: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BE056043-B7E0-40BE-A0AD-67D6C8076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050" y="4996284"/>
            <a:ext cx="3581900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59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79468-FE8C-49AB-A2AF-88BCC5AA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B93D6-3E04-4D98-8523-6C6BFC4F49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dirty="0"/>
                  <a:t>接下来考虑</a:t>
                </a:r>
                <a:r>
                  <a:rPr lang="en-US" altLang="zh-CN" dirty="0"/>
                  <a:t>c</a:t>
                </a:r>
                <a:r>
                  <a:rPr lang="en-US" altLang="zh-CN" baseline="-25000" dirty="0"/>
                  <a:t>i</a:t>
                </a:r>
                <a:r>
                  <a:rPr lang="zh-CN" altLang="en-US" dirty="0"/>
                  <a:t>的生成；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首先，我们需要计算</a:t>
                </a:r>
                <a:r>
                  <a:rPr lang="en-US" altLang="zh-CN" dirty="0"/>
                  <a:t>encoder</a:t>
                </a:r>
                <a:r>
                  <a:rPr lang="zh-CN" altLang="en-US" dirty="0"/>
                  <a:t>每个隐向量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与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i-1</a:t>
                </a:r>
                <a:r>
                  <a:rPr lang="zh-CN" altLang="en-US" dirty="0"/>
                  <a:t>步的隐向量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bSup>
                  </m:oMath>
                </a14:m>
                <a:r>
                  <a:rPr lang="zh-CN" altLang="en-US" dirty="0"/>
                  <a:t>的相关性，此处使用点积来表示：</a:t>
                </a:r>
                <a:endParaRPr lang="en-US" altLang="zh-CN" dirty="0"/>
              </a:p>
              <a:p>
                <a:pPr marL="0" indent="0" algn="just">
                  <a:buNone/>
                </a:pPr>
                <a:endParaRPr lang="en-US" altLang="zh-CN" dirty="0"/>
              </a:p>
              <a:p>
                <a:pPr algn="just"/>
                <a:r>
                  <a:rPr lang="zh-CN" altLang="en-US" dirty="0"/>
                  <a:t>然而，点积这种简单的方式往往无法是模型学习到基于任务的特定信息，即相同的两个向量在不同任务中相似性不同；为此，我们对上式作出如下调整，权重向量</a:t>
                </a:r>
                <a:r>
                  <a:rPr lang="en-US" altLang="zh-CN" dirty="0"/>
                  <a:t>W</a:t>
                </a:r>
                <a:r>
                  <a:rPr lang="en-US" altLang="zh-CN" baseline="-25000" dirty="0"/>
                  <a:t>s</a:t>
                </a:r>
                <a:r>
                  <a:rPr lang="zh-CN" altLang="en-US" dirty="0"/>
                  <a:t>学习到任务的信息：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36B93D6-3E04-4D98-8523-6C6BFC4F4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435FB4B4-AE4B-48C1-8893-F0616BF5B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70" y="3255092"/>
            <a:ext cx="3953257" cy="538316"/>
          </a:xfrm>
          <a:prstGeom prst="rect">
            <a:avLst/>
          </a:prstGeom>
        </p:spPr>
      </p:pic>
      <p:pic>
        <p:nvPicPr>
          <p:cNvPr id="7" name="图片 6" descr="图片包含 游戏机, 物体, 钟表&#10;&#10;描述已自动生成">
            <a:extLst>
              <a:ext uri="{FF2B5EF4-FFF2-40B4-BE49-F238E27FC236}">
                <a16:creationId xmlns:a16="http://schemas.microsoft.com/office/drawing/2014/main" id="{10A8EDD7-A553-43B2-AB61-ED1F98B1B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95" y="5160766"/>
            <a:ext cx="3677609" cy="61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2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A2AC1-AA92-4916-B660-EDB80FC65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7CDCB2-9467-4F31-9089-E6167CB494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zh-CN" altLang="en-US" dirty="0"/>
                  <a:t>得到每个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bSup>
                  </m:oMath>
                </a14:m>
                <a:r>
                  <a:rPr lang="zh-CN" altLang="en-US" dirty="0"/>
                  <a:t>的相关性后，我们通过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对这些相关性进行归一化，得到一组权重分布，每个权重</a:t>
                </a:r>
                <a:r>
                  <a:rPr lang="en-US" altLang="zh-CN" dirty="0"/>
                  <a:t>α</a:t>
                </a:r>
                <a:r>
                  <a:rPr lang="en-US" altLang="zh-CN" baseline="-25000" dirty="0"/>
                  <a:t>ij</a:t>
                </a:r>
                <a:r>
                  <a:rPr lang="zh-CN" altLang="en-US" dirty="0"/>
                  <a:t>反映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bSup>
                  </m:oMath>
                </a14:m>
                <a:r>
                  <a:rPr lang="zh-CN" altLang="en-US" dirty="0"/>
                  <a:t>的相关性的比重：</a:t>
                </a:r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algn="just"/>
                <a:endParaRPr lang="en-US" altLang="zh-CN" dirty="0"/>
              </a:p>
              <a:p>
                <a:pPr algn="just"/>
                <a:r>
                  <a:rPr lang="zh-CN" altLang="en-US" dirty="0"/>
                  <a:t>确定权重分布后，我们通过下式聚合所有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，得到适用于当前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的上下文向量：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07CDCB2-9467-4F31-9089-E6167CB49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 r="-1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CD8CD425-BEF9-4A28-9FCF-4B689360B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35" y="2884045"/>
            <a:ext cx="4340929" cy="1646337"/>
          </a:xfrm>
          <a:prstGeom prst="rect">
            <a:avLst/>
          </a:prstGeom>
        </p:spPr>
      </p:pic>
      <p:pic>
        <p:nvPicPr>
          <p:cNvPr id="7" name="图片 6" descr="图片包含 物体, 钟表, 游戏机&#10;&#10;描述已自动生成">
            <a:extLst>
              <a:ext uri="{FF2B5EF4-FFF2-40B4-BE49-F238E27FC236}">
                <a16:creationId xmlns:a16="http://schemas.microsoft.com/office/drawing/2014/main" id="{5007CC2E-FB90-49E2-9808-46FD718D8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68" y="5724926"/>
            <a:ext cx="1967263" cy="9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5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1D23D-C474-4769-BE56-0EFB2B87B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29E3E-3842-43AC-82C1-84F41536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2729" cy="4351338"/>
          </a:xfrm>
        </p:spPr>
        <p:txBody>
          <a:bodyPr/>
          <a:lstStyle/>
          <a:p>
            <a:pPr algn="just"/>
            <a:r>
              <a:rPr lang="en-US" altLang="zh-CN" dirty="0"/>
              <a:t>Attention seq2seq</a:t>
            </a:r>
            <a:r>
              <a:rPr lang="zh-CN" altLang="en-US" dirty="0"/>
              <a:t>的架构如右图：</a:t>
            </a:r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4BDE8F51-2E85-4D9A-8457-701D62196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10" y="546649"/>
            <a:ext cx="6665833" cy="594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0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EE930-470D-479B-8044-FA52F91F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3FE4D5-9200-4A29-BC33-C4DE2F01B3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pPr algn="just"/>
                <a:r>
                  <a:rPr lang="zh-CN" altLang="en-US" dirty="0"/>
                  <a:t>按照不同的标准区分，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有不同的分类：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以聚合方式区分，分为以下两种：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Hard attention</a:t>
                </a:r>
                <a:r>
                  <a:rPr lang="zh-CN" altLang="en-US" dirty="0"/>
                  <a:t>：将权重</a:t>
                </a:r>
                <a:r>
                  <a:rPr lang="en-US" altLang="zh-CN" dirty="0"/>
                  <a:t>α</a:t>
                </a:r>
                <a:r>
                  <a:rPr lang="en-US" altLang="zh-CN" baseline="-25000" dirty="0"/>
                  <a:t>ij</a:t>
                </a:r>
                <a:r>
                  <a:rPr lang="zh-CN" altLang="en-US" dirty="0"/>
                  <a:t>视为采样概率，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依概率分布选择一个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Soft attention</a:t>
                </a:r>
                <a:r>
                  <a:rPr lang="zh-CN" altLang="en-US" dirty="0"/>
                  <a:t>：将权重</a:t>
                </a:r>
                <a:r>
                  <a:rPr lang="en-US" altLang="zh-CN" dirty="0"/>
                  <a:t>α</a:t>
                </a:r>
                <a:r>
                  <a:rPr lang="en-US" altLang="zh-CN" baseline="-25000" dirty="0"/>
                  <a:t>ij</a:t>
                </a:r>
                <a:r>
                  <a:rPr lang="zh-CN" altLang="en-US" dirty="0"/>
                  <a:t>视为聚合权重，</a:t>
                </a:r>
                <a:r>
                  <a:rPr lang="en-US" altLang="zh-CN" dirty="0"/>
                  <a:t>attention</a:t>
                </a:r>
                <a:r>
                  <a:rPr lang="zh-CN" altLang="en-US" dirty="0"/>
                  <a:t>以权重加总所有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作为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；前文所述的就是</a:t>
                </a:r>
                <a:r>
                  <a:rPr lang="en-US" altLang="zh-CN" dirty="0"/>
                  <a:t>soft attention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的选取范围区分，分为以下两种：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Global attention</a:t>
                </a:r>
                <a:r>
                  <a:rPr lang="zh-CN" altLang="en-US" dirty="0"/>
                  <a:t>：聚合所有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，生成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；前文所述的就是</a:t>
                </a:r>
                <a:r>
                  <a:rPr lang="en-US" altLang="zh-CN" dirty="0"/>
                  <a:t>global attention</a:t>
                </a:r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Local attention</a:t>
                </a:r>
                <a:r>
                  <a:rPr lang="zh-CN" altLang="en-US" dirty="0"/>
                  <a:t>：通过某种机制确定与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第</a:t>
                </a:r>
                <a:r>
                  <a:rPr lang="en-US" altLang="zh-CN" dirty="0"/>
                  <a:t>i-1</a:t>
                </a:r>
                <a:r>
                  <a:rPr lang="zh-CN" altLang="en-US" dirty="0"/>
                  <a:t>步隐向量相关的范围，聚合该范围内的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zh-CN" altLang="en-US" dirty="0"/>
                  <a:t>，生成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；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33FE4D5-9200-4A29-BC33-C4DE2F01B3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 r="-3710" b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678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E3E5A4-2B63-4DC6-930A-47EFA745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FE0A2-2CBE-42B2-82CC-1D964DB35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以</a:t>
            </a:r>
            <a:r>
              <a:rPr lang="en-US" altLang="zh-CN" dirty="0"/>
              <a:t>score</a:t>
            </a:r>
            <a:r>
              <a:rPr lang="zh-CN" altLang="en-US" dirty="0"/>
              <a:t>计算方式区分，分为以下三种：</a:t>
            </a:r>
            <a:endParaRPr lang="en-US" altLang="zh-CN" dirty="0"/>
          </a:p>
          <a:p>
            <a:pPr lvl="1" algn="just"/>
            <a:r>
              <a:rPr lang="en-US" altLang="zh-CN" dirty="0"/>
              <a:t>Dot-product attention</a:t>
            </a:r>
            <a:r>
              <a:rPr lang="zh-CN" altLang="en-US" dirty="0"/>
              <a:t>：</a:t>
            </a:r>
            <a:r>
              <a:rPr lang="en-US" altLang="zh-CN" dirty="0"/>
              <a:t>Luong(2015)</a:t>
            </a:r>
            <a:r>
              <a:rPr lang="zh-CN" altLang="en-US" dirty="0"/>
              <a:t>提出的</a:t>
            </a:r>
            <a:r>
              <a:rPr lang="en-US" altLang="zh-CN" dirty="0"/>
              <a:t>attention</a:t>
            </a:r>
            <a:r>
              <a:rPr lang="zh-CN" altLang="en-US" dirty="0"/>
              <a:t>，以下列方式之一计算</a:t>
            </a:r>
            <a:r>
              <a:rPr lang="en-US" altLang="zh-CN" dirty="0"/>
              <a:t>score</a:t>
            </a:r>
            <a:r>
              <a:rPr lang="zh-CN" altLang="en-US" dirty="0"/>
              <a:t>；前文所述的就是乘法</a:t>
            </a:r>
            <a:r>
              <a:rPr lang="en-US" altLang="zh-CN" dirty="0"/>
              <a:t>attention</a:t>
            </a:r>
            <a:r>
              <a:rPr lang="zh-CN" altLang="en-US" dirty="0"/>
              <a:t>中的</a:t>
            </a:r>
            <a:r>
              <a:rPr lang="en-US" altLang="zh-CN" dirty="0"/>
              <a:t>general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marL="457200" lvl="1" indent="0" algn="just">
              <a:buNone/>
            </a:pPr>
            <a:endParaRPr lang="en-US" altLang="zh-CN" dirty="0"/>
          </a:p>
          <a:p>
            <a:pPr lvl="1" algn="just"/>
            <a:r>
              <a:rPr lang="en-US" altLang="zh-CN" dirty="0"/>
              <a:t>Additive attention</a:t>
            </a:r>
            <a:r>
              <a:rPr lang="zh-CN" altLang="en-US" dirty="0"/>
              <a:t>：</a:t>
            </a:r>
            <a:r>
              <a:rPr lang="en-US" altLang="zh-CN" dirty="0" err="1"/>
              <a:t>Bahdanau</a:t>
            </a:r>
            <a:r>
              <a:rPr lang="en-US" altLang="zh-CN" dirty="0"/>
              <a:t>(2015)</a:t>
            </a:r>
            <a:r>
              <a:rPr lang="zh-CN" altLang="en-US" dirty="0"/>
              <a:t>提出的</a:t>
            </a:r>
            <a:r>
              <a:rPr lang="en-US" altLang="zh-CN" dirty="0"/>
              <a:t>attention</a:t>
            </a:r>
            <a:r>
              <a:rPr lang="zh-CN" altLang="en-US" dirty="0"/>
              <a:t>，以下式计算</a:t>
            </a:r>
            <a:r>
              <a:rPr lang="en-US" altLang="zh-CN" dirty="0"/>
              <a:t>score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en-US" altLang="zh-CN" dirty="0"/>
              <a:t>Self-attention</a:t>
            </a:r>
            <a:r>
              <a:rPr lang="zh-CN" altLang="en-US" dirty="0"/>
              <a:t>：</a:t>
            </a:r>
            <a:r>
              <a:rPr lang="en-US" altLang="zh-CN" dirty="0"/>
              <a:t>Google(2017)</a:t>
            </a:r>
            <a:r>
              <a:rPr lang="zh-CN" altLang="en-US" dirty="0"/>
              <a:t>提出的</a:t>
            </a:r>
            <a:r>
              <a:rPr lang="en-US" altLang="zh-CN" dirty="0"/>
              <a:t>attention</a:t>
            </a:r>
            <a:r>
              <a:rPr lang="zh-CN" altLang="en-US" dirty="0"/>
              <a:t>，是</a:t>
            </a:r>
            <a:r>
              <a:rPr lang="en-US" altLang="zh-CN" dirty="0"/>
              <a:t>transformer</a:t>
            </a:r>
            <a:r>
              <a:rPr lang="zh-CN" altLang="en-US" dirty="0"/>
              <a:t>的核心，现在已成为</a:t>
            </a:r>
            <a:r>
              <a:rPr lang="en-US" altLang="zh-CN" dirty="0" err="1"/>
              <a:t>bert</a:t>
            </a:r>
            <a:r>
              <a:rPr lang="zh-CN" altLang="en-US" dirty="0"/>
              <a:t>类模型的基础架构，是表现力最好的</a:t>
            </a:r>
            <a:r>
              <a:rPr lang="en-US" altLang="zh-CN" dirty="0"/>
              <a:t>attention</a:t>
            </a:r>
            <a:r>
              <a:rPr lang="zh-CN" altLang="en-US" dirty="0"/>
              <a:t>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BD7D2E-3BBA-4AC8-97B0-7111F1BF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43" y="2970737"/>
            <a:ext cx="4132314" cy="10935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23387D-9594-40FE-BBFB-CBE93D28A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45" y="4733763"/>
            <a:ext cx="5088110" cy="47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6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F3423-CEFF-4F48-8498-B1EA66DA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0FF730-8110-4DA0-AEB6-256C47F566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94843" cy="435133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2600" dirty="0"/>
                  <a:t>我们换一个角度来看</a:t>
                </a:r>
                <a:r>
                  <a:rPr lang="en-US" altLang="zh-CN" sz="2600" dirty="0"/>
                  <a:t>attention</a:t>
                </a:r>
                <a:r>
                  <a:rPr lang="zh-CN" altLang="en-US" sz="2600" dirty="0"/>
                  <a:t>，其工作原理可以看作将</a:t>
                </a:r>
                <a:r>
                  <a:rPr lang="en-US" altLang="zh-CN" sz="2600" dirty="0"/>
                  <a:t>query</a:t>
                </a:r>
                <a:r>
                  <a:rPr lang="zh-CN" altLang="en-US" sz="2600" dirty="0"/>
                  <a:t>和一组</a:t>
                </a:r>
                <a:r>
                  <a:rPr lang="en-US" altLang="zh-CN" sz="2600" dirty="0"/>
                  <a:t>key-value</a:t>
                </a:r>
                <a:r>
                  <a:rPr lang="zh-CN" altLang="en-US" sz="2600" dirty="0"/>
                  <a:t>对映射至一个输出；输出是</a:t>
                </a:r>
                <a:r>
                  <a:rPr lang="en-US" altLang="zh-CN" sz="2600" dirty="0"/>
                  <a:t>value</a:t>
                </a:r>
                <a:r>
                  <a:rPr lang="zh-CN" altLang="en-US" sz="2600" dirty="0"/>
                  <a:t>的加权之和，每个权重都是</a:t>
                </a:r>
                <a:r>
                  <a:rPr lang="en-US" altLang="zh-CN" sz="2600" dirty="0"/>
                  <a:t>query</a:t>
                </a:r>
                <a:r>
                  <a:rPr lang="zh-CN" altLang="en-US" sz="2600" dirty="0"/>
                  <a:t>和对应的</a:t>
                </a:r>
                <a:r>
                  <a:rPr lang="en-US" altLang="zh-CN" sz="2600" dirty="0"/>
                  <a:t>key</a:t>
                </a:r>
                <a:r>
                  <a:rPr lang="zh-CN" altLang="en-US" sz="2600" dirty="0"/>
                  <a:t>的相关性概率；与前文的</a:t>
                </a:r>
                <a:r>
                  <a:rPr lang="en-US" altLang="zh-CN" sz="2600" dirty="0"/>
                  <a:t>attention</a:t>
                </a:r>
                <a:r>
                  <a:rPr lang="zh-CN" altLang="en-US" sz="2600" dirty="0"/>
                  <a:t>对齐，则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sz="2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bSup>
                  </m:oMath>
                </a14:m>
                <a:r>
                  <a:rPr lang="zh-CN" altLang="en-US" sz="2600" dirty="0"/>
                  <a:t>就是</a:t>
                </a:r>
                <a:r>
                  <a:rPr lang="en-US" altLang="zh-CN" sz="2600" dirty="0"/>
                  <a:t>query</a:t>
                </a:r>
                <a:r>
                  <a:rPr lang="zh-CN" altLang="en-US" sz="2600" dirty="0"/>
                  <a:t>，</a:t>
                </a:r>
                <a:r>
                  <a:rPr lang="en-US" altLang="zh-CN" sz="2600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en-US" altLang="zh-CN" sz="2600" dirty="0"/>
                  <a:t>,</a:t>
                </a:r>
                <a:r>
                  <a:rPr lang="zh-CN" altLang="en-US" sz="2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6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60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600" i="1"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en-US" altLang="zh-CN" sz="2600" dirty="0"/>
                  <a:t>)</a:t>
                </a:r>
                <a:r>
                  <a:rPr lang="zh-CN" altLang="en-US" sz="2600" dirty="0"/>
                  <a:t>是一个</a:t>
                </a:r>
                <a:r>
                  <a:rPr lang="en-US" altLang="zh-CN" sz="2600" dirty="0"/>
                  <a:t>key-value</a:t>
                </a:r>
                <a:r>
                  <a:rPr lang="zh-CN" altLang="en-US" sz="2600" dirty="0"/>
                  <a:t>对；</a:t>
                </a:r>
                <a:endParaRPr lang="en-US" altLang="zh-CN" sz="2600" dirty="0"/>
              </a:p>
              <a:p>
                <a:pPr algn="just"/>
                <a:r>
                  <a:rPr lang="zh-CN" altLang="en-US" sz="2600" dirty="0"/>
                  <a:t>将所有</a:t>
                </a:r>
                <a:r>
                  <a:rPr lang="en-US" altLang="zh-CN" sz="2600" dirty="0"/>
                  <a:t>query</a:t>
                </a:r>
                <a:r>
                  <a:rPr lang="zh-CN" altLang="en-US" sz="2600" dirty="0"/>
                  <a:t>按行组成矩阵</a:t>
                </a:r>
                <a:r>
                  <a:rPr lang="en-US" altLang="zh-CN" sz="2600" dirty="0"/>
                  <a:t>Q</a:t>
                </a:r>
                <a:r>
                  <a:rPr lang="zh-CN" altLang="en-US" sz="2600" dirty="0"/>
                  <a:t>，</a:t>
                </a:r>
                <a:r>
                  <a:rPr lang="en-US" altLang="zh-CN" sz="2600" dirty="0"/>
                  <a:t>query</a:t>
                </a:r>
                <a:r>
                  <a:rPr lang="zh-CN" altLang="en-US" sz="2600" dirty="0"/>
                  <a:t>的维度是</a:t>
                </a:r>
                <a:r>
                  <a:rPr lang="en-US" altLang="zh-CN" sz="2600" dirty="0"/>
                  <a:t>d</a:t>
                </a:r>
                <a:r>
                  <a:rPr lang="en-US" altLang="zh-CN" sz="2600" baseline="-25000" dirty="0"/>
                  <a:t>k</a:t>
                </a:r>
                <a:r>
                  <a:rPr lang="zh-CN" altLang="en-US" sz="2600" dirty="0"/>
                  <a:t>；将所有的</a:t>
                </a:r>
                <a:r>
                  <a:rPr lang="en-US" altLang="zh-CN" sz="2600" dirty="0"/>
                  <a:t>key</a:t>
                </a:r>
                <a:r>
                  <a:rPr lang="zh-CN" altLang="en-US" sz="2600" dirty="0"/>
                  <a:t>和</a:t>
                </a:r>
                <a:r>
                  <a:rPr lang="en-US" altLang="zh-CN" sz="2600" dirty="0"/>
                  <a:t>value</a:t>
                </a:r>
                <a:r>
                  <a:rPr lang="zh-CN" altLang="en-US" sz="2600" dirty="0"/>
                  <a:t>按行分别组成矩阵</a:t>
                </a:r>
                <a:r>
                  <a:rPr lang="en-US" altLang="zh-CN" sz="2600" dirty="0"/>
                  <a:t>K</a:t>
                </a:r>
                <a:r>
                  <a:rPr lang="zh-CN" altLang="en-US" sz="2600" dirty="0"/>
                  <a:t>和</a:t>
                </a:r>
                <a:r>
                  <a:rPr lang="en-US" altLang="zh-CN" sz="2600" dirty="0"/>
                  <a:t>V</a:t>
                </a:r>
                <a:r>
                  <a:rPr lang="zh-CN" altLang="en-US" sz="2600" dirty="0"/>
                  <a:t>，</a:t>
                </a:r>
                <a:r>
                  <a:rPr lang="en-US" altLang="zh-CN" sz="2600" dirty="0"/>
                  <a:t>key</a:t>
                </a:r>
                <a:r>
                  <a:rPr lang="zh-CN" altLang="en-US" sz="2600" dirty="0"/>
                  <a:t>的维度是</a:t>
                </a:r>
                <a:r>
                  <a:rPr lang="en-US" altLang="zh-CN" sz="2600" dirty="0"/>
                  <a:t>d</a:t>
                </a:r>
                <a:r>
                  <a:rPr lang="en-US" altLang="zh-CN" sz="2600" baseline="-25000" dirty="0"/>
                  <a:t>k</a:t>
                </a:r>
                <a:r>
                  <a:rPr lang="zh-CN" altLang="en-US" sz="2600" dirty="0"/>
                  <a:t>，</a:t>
                </a:r>
                <a:r>
                  <a:rPr lang="en-US" altLang="zh-CN" sz="2600" dirty="0"/>
                  <a:t>value</a:t>
                </a:r>
                <a:r>
                  <a:rPr lang="zh-CN" altLang="en-US" sz="2600" dirty="0"/>
                  <a:t>的维度是</a:t>
                </a:r>
                <a:r>
                  <a:rPr lang="en-US" altLang="zh-CN" sz="2600" dirty="0"/>
                  <a:t>d</a:t>
                </a:r>
                <a:r>
                  <a:rPr lang="en-US" altLang="zh-CN" sz="2600" baseline="-25000" dirty="0"/>
                  <a:t>v</a:t>
                </a:r>
                <a:r>
                  <a:rPr lang="zh-CN" altLang="en-US" sz="2600" dirty="0"/>
                  <a:t>；定义</a:t>
                </a:r>
                <a:r>
                  <a:rPr lang="en-US" altLang="zh-CN" sz="2600" dirty="0"/>
                  <a:t>Scaled do-product attention</a:t>
                </a:r>
                <a:r>
                  <a:rPr lang="zh-CN" altLang="en-US" sz="2600" dirty="0"/>
                  <a:t>：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B0FF730-8110-4DA0-AEB6-256C47F566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94843" cy="4351338"/>
              </a:xfrm>
              <a:blipFill>
                <a:blip r:embed="rId2"/>
                <a:stretch>
                  <a:fillRect l="-1285" t="-2101" r="-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B4EEA545-14EF-4008-949E-BD447DD50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0" y="5472242"/>
            <a:ext cx="5219488" cy="839658"/>
          </a:xfrm>
          <a:prstGeom prst="rect">
            <a:avLst/>
          </a:prstGeom>
        </p:spPr>
      </p:pic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6B3F99CC-EA23-4ACB-9652-099F5AF5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25" y="1825625"/>
            <a:ext cx="3350342" cy="419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89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AEF90-F33D-4A9F-8131-DB392C62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DDE0A2-B7BF-4261-B8C2-E55B5E9E0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Self-attention</a:t>
            </a:r>
            <a:r>
              <a:rPr lang="zh-CN" altLang="en-US" dirty="0"/>
              <a:t>的计算流程如下：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17AA6F29-C198-4160-987D-31D5943AF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7" y="1353790"/>
            <a:ext cx="5119675" cy="5295007"/>
          </a:xfrm>
          <a:prstGeom prst="rect">
            <a:avLst/>
          </a:prstGeom>
        </p:spPr>
      </p:pic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11E2F1CE-E802-4E7F-BB9C-0B61B3B86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28" y="2679353"/>
            <a:ext cx="5773976" cy="34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882E6-4F20-4C20-918A-0C954FB3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3C2DF-AB56-4CDE-9AC4-898C35A1F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24484" cy="491438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2400" dirty="0"/>
                  <a:t>更形象的描述</a:t>
                </a:r>
                <a:r>
                  <a:rPr lang="en-US" altLang="zh-CN" sz="2400" dirty="0"/>
                  <a:t>attention</a:t>
                </a:r>
                <a:r>
                  <a:rPr lang="zh-CN" altLang="en-US" sz="2400" dirty="0"/>
                  <a:t>，如右图：</a:t>
                </a:r>
                <a:endParaRPr lang="en-US" altLang="zh-CN" sz="2400" dirty="0"/>
              </a:p>
              <a:p>
                <a:pPr lvl="1" algn="just"/>
                <a:r>
                  <a:rPr lang="en-US" altLang="zh-CN" sz="2200" dirty="0"/>
                  <a:t>X</a:t>
                </a:r>
                <a:r>
                  <a:rPr lang="zh-CN" altLang="en-US" sz="2200" dirty="0"/>
                  <a:t>是输入矩阵，每行对应输入的一个词向量，</a:t>
                </a:r>
                <a:r>
                  <a:rPr lang="en-US" altLang="zh-CN" sz="2200" dirty="0"/>
                  <a:t>Q</a:t>
                </a:r>
                <a:r>
                  <a:rPr lang="zh-CN" altLang="en-US" sz="2200" dirty="0"/>
                  <a:t>、</a:t>
                </a:r>
                <a:r>
                  <a:rPr lang="en-US" altLang="zh-CN" sz="2200" dirty="0"/>
                  <a:t>K</a:t>
                </a:r>
                <a:r>
                  <a:rPr lang="zh-CN" altLang="en-US" sz="2200" dirty="0"/>
                  <a:t>、</a:t>
                </a:r>
                <a:r>
                  <a:rPr lang="en-US" altLang="zh-CN" sz="2200" dirty="0"/>
                  <a:t>T</a:t>
                </a:r>
                <a:r>
                  <a:rPr lang="zh-CN" altLang="en-US" sz="2200" dirty="0"/>
                  <a:t>都是</a:t>
                </a:r>
                <a:r>
                  <a:rPr lang="en-US" altLang="zh-CN" sz="2200" dirty="0"/>
                  <a:t>X</a:t>
                </a:r>
                <a:r>
                  <a:rPr lang="zh-CN" altLang="en-US" sz="2200" dirty="0"/>
                  <a:t>的线性变换，这是称为</a:t>
                </a:r>
                <a:r>
                  <a:rPr lang="en-US" altLang="zh-CN" sz="2200" dirty="0"/>
                  <a:t>self-attention</a:t>
                </a:r>
                <a:r>
                  <a:rPr lang="zh-CN" altLang="en-US" sz="2200" dirty="0"/>
                  <a:t>的原因；</a:t>
                </a:r>
                <a:endParaRPr lang="en-US" altLang="zh-CN" sz="2200" dirty="0"/>
              </a:p>
              <a:p>
                <a:pPr lvl="1" algn="just"/>
                <a:r>
                  <a:rPr lang="zh-CN" altLang="en-US" sz="2200" dirty="0"/>
                  <a:t>矩阵</a:t>
                </a:r>
                <a:r>
                  <a:rPr lang="en-US" altLang="zh-CN" sz="2200" dirty="0"/>
                  <a:t>QK</a:t>
                </a:r>
                <a:r>
                  <a:rPr lang="en-US" altLang="zh-CN" sz="2200" baseline="30000" dirty="0"/>
                  <a:t>T</a:t>
                </a:r>
                <a:r>
                  <a:rPr lang="zh-CN" altLang="en-US" sz="2200" dirty="0"/>
                  <a:t>的第</a:t>
                </a:r>
                <a:r>
                  <a:rPr lang="en-US" altLang="zh-CN" sz="2200" dirty="0"/>
                  <a:t>(</a:t>
                </a:r>
                <a:r>
                  <a:rPr lang="en-US" altLang="zh-CN" sz="2200" dirty="0" err="1"/>
                  <a:t>i</a:t>
                </a:r>
                <a:r>
                  <a:rPr lang="en-US" altLang="zh-CN" sz="2200" dirty="0"/>
                  <a:t>, j)</a:t>
                </a:r>
                <a:r>
                  <a:rPr lang="zh-CN" altLang="en-US" sz="2200" dirty="0"/>
                  <a:t>元素代表第</a:t>
                </a:r>
                <a:r>
                  <a:rPr lang="en-US" altLang="zh-CN" sz="2200" dirty="0" err="1"/>
                  <a:t>i</a:t>
                </a:r>
                <a:r>
                  <a:rPr lang="zh-CN" altLang="en-US" sz="2200" dirty="0"/>
                  <a:t>个</a:t>
                </a:r>
                <a:r>
                  <a:rPr lang="en-US" altLang="zh-CN" sz="2200" dirty="0"/>
                  <a:t>query</a:t>
                </a:r>
                <a:r>
                  <a:rPr lang="zh-CN" altLang="en-US" sz="2200" dirty="0"/>
                  <a:t>和第</a:t>
                </a:r>
                <a:r>
                  <a:rPr lang="en-US" altLang="zh-CN" sz="2200" dirty="0"/>
                  <a:t>j</a:t>
                </a:r>
                <a:r>
                  <a:rPr lang="zh-CN" altLang="en-US" sz="2200" dirty="0"/>
                  <a:t>个</a:t>
                </a:r>
                <a:r>
                  <a:rPr lang="en-US" altLang="zh-CN" sz="2200" dirty="0"/>
                  <a:t>key</a:t>
                </a:r>
                <a:r>
                  <a:rPr lang="zh-CN" altLang="en-US" sz="2200" dirty="0"/>
                  <a:t>的</a:t>
                </a:r>
                <a:r>
                  <a:rPr lang="en-US" altLang="zh-CN" sz="2200" dirty="0"/>
                  <a:t>score</a:t>
                </a:r>
                <a:r>
                  <a:rPr lang="zh-CN" altLang="en-US" sz="2200" dirty="0"/>
                  <a:t>；</a:t>
                </a:r>
                <a:endParaRPr lang="en-US" altLang="zh-CN" sz="2200" dirty="0"/>
              </a:p>
              <a:p>
                <a:pPr lvl="1" algn="just"/>
                <a:r>
                  <a:rPr lang="zh-CN" altLang="en-US" sz="2200" dirty="0"/>
                  <a:t>矩阵</a:t>
                </a:r>
                <a:r>
                  <a:rPr lang="en-US" altLang="zh-CN" sz="2200" dirty="0"/>
                  <a:t>QK</a:t>
                </a:r>
                <a:r>
                  <a:rPr lang="en-US" altLang="zh-CN" sz="2200" baseline="30000" dirty="0"/>
                  <a:t>T</a:t>
                </a:r>
                <a:r>
                  <a:rPr lang="zh-CN" altLang="en-US" sz="2200" dirty="0"/>
                  <a:t>需要除以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2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r>
                  <a:rPr lang="zh-CN" altLang="en-US" sz="2200" dirty="0"/>
                  <a:t>进行</a:t>
                </a:r>
                <a:r>
                  <a:rPr lang="en-US" altLang="zh-CN" sz="2200" dirty="0"/>
                  <a:t>scaling</a:t>
                </a:r>
                <a:r>
                  <a:rPr lang="zh-CN" altLang="en-US" sz="2200" dirty="0"/>
                  <a:t>；假设</a:t>
                </a:r>
                <a:r>
                  <a:rPr lang="en-US" altLang="zh-CN" sz="2200" dirty="0"/>
                  <a:t>q</a:t>
                </a:r>
                <a:r>
                  <a:rPr lang="zh-CN" altLang="en-US" sz="2200" dirty="0"/>
                  <a:t>和</a:t>
                </a:r>
                <a:r>
                  <a:rPr lang="en-US" altLang="zh-CN" sz="2200" dirty="0"/>
                  <a:t>k</a:t>
                </a:r>
                <a:r>
                  <a:rPr lang="zh-CN" altLang="en-US" sz="2200" dirty="0"/>
                  <a:t>的每个元素都是</a:t>
                </a:r>
                <a:r>
                  <a:rPr lang="en-US" altLang="zh-CN" sz="2200" dirty="0"/>
                  <a:t>0</a:t>
                </a:r>
                <a:r>
                  <a:rPr lang="zh-CN" altLang="en-US" sz="2200" dirty="0"/>
                  <a:t>均值和单位方差的变量，则</a:t>
                </a:r>
                <a14:m>
                  <m:oMath xmlns:m="http://schemas.openxmlformats.org/officeDocument/2006/math">
                    <m:r>
                      <a:rPr lang="zh-CN" altLang="en-US" sz="22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200" i="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200" i="0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grow m:val="on"/>
                        <m:ctrlPr>
                          <a:rPr lang="zh-CN" altLang="en-US" sz="2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sz="2200" i="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0" dirty="0">
                                <a:latin typeface="Cambria Math" panose="02040503050406030204" pitchFamily="18" charset="0"/>
                              </a:rPr>
                              <m:t>ⅆ</m:t>
                            </m:r>
                          </m:e>
                          <m:sub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zh-CN" altLang="en-US" sz="2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zh-CN" altLang="en-US" sz="22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/>
                  <a:t>是</a:t>
                </a:r>
                <a:r>
                  <a:rPr lang="en-US" altLang="zh-CN" sz="2200" dirty="0"/>
                  <a:t>0</a:t>
                </a:r>
                <a:r>
                  <a:rPr lang="zh-CN" altLang="en-US" sz="2200" dirty="0"/>
                  <a:t>均值和</a:t>
                </a:r>
                <a:r>
                  <a:rPr lang="en-US" altLang="zh-CN" sz="2200" dirty="0"/>
                  <a:t>d</a:t>
                </a:r>
                <a:r>
                  <a:rPr lang="en-US" altLang="zh-CN" sz="2200" baseline="-25000" dirty="0"/>
                  <a:t>k</a:t>
                </a:r>
                <a:r>
                  <a:rPr lang="zh-CN" altLang="en-US" sz="2200" dirty="0"/>
                  <a:t>方差，如果不进行</a:t>
                </a:r>
                <a:r>
                  <a:rPr lang="en-US" altLang="zh-CN" sz="2200" dirty="0"/>
                  <a:t>scaling</a:t>
                </a:r>
                <a:r>
                  <a:rPr lang="zh-CN" altLang="en-US" sz="2200" dirty="0"/>
                  <a:t>，当</a:t>
                </a:r>
                <a:r>
                  <a:rPr lang="en-US" altLang="zh-CN" sz="2200" dirty="0"/>
                  <a:t>d</a:t>
                </a:r>
                <a:r>
                  <a:rPr lang="en-US" altLang="zh-CN" sz="2200" baseline="-25000" dirty="0"/>
                  <a:t>k</a:t>
                </a:r>
                <a:r>
                  <a:rPr lang="zh-CN" altLang="en-US" sz="2200" dirty="0"/>
                  <a:t>较大时，则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zh-CN" altLang="en-US" sz="2200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200" dirty="0"/>
                  <a:t>会变得很大，使得随后的</a:t>
                </a:r>
                <a:r>
                  <a:rPr lang="en-US" altLang="zh-CN" sz="2200" dirty="0"/>
                  <a:t>softmax</a:t>
                </a:r>
                <a:r>
                  <a:rPr lang="zh-CN" altLang="en-US" sz="2200" dirty="0"/>
                  <a:t>在反向传播时计算的梯度非常小，影响学习效果；</a:t>
                </a:r>
                <a:endParaRPr lang="en-US" altLang="zh-CN" sz="2200" dirty="0"/>
              </a:p>
              <a:p>
                <a:pPr lvl="1" algn="just"/>
                <a:r>
                  <a:rPr lang="en-US" altLang="zh-CN" sz="2200" dirty="0"/>
                  <a:t>Softmax</a:t>
                </a:r>
                <a:r>
                  <a:rPr lang="zh-CN" altLang="en-US" sz="2200" dirty="0"/>
                  <a:t>以行进行归一化，每行都代表一个权重概率分布</a:t>
                </a:r>
                <a:r>
                  <a:rPr lang="en-US" altLang="zh-CN" sz="2200" dirty="0"/>
                  <a:t>α</a:t>
                </a:r>
                <a:r>
                  <a:rPr lang="en-US" altLang="zh-CN" sz="2200" baseline="-25000" dirty="0"/>
                  <a:t>ij</a:t>
                </a:r>
                <a:r>
                  <a:rPr lang="zh-CN" altLang="en-US" sz="22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23C2DF-AB56-4CDE-9AC4-898C35A1F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24484" cy="4914388"/>
              </a:xfrm>
              <a:blipFill>
                <a:blip r:embed="rId2"/>
                <a:stretch>
                  <a:fillRect l="-1289" t="-1611" r="-5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一些文字和图案&#10;&#10;描述已自动生成">
            <a:extLst>
              <a:ext uri="{FF2B5EF4-FFF2-40B4-BE49-F238E27FC236}">
                <a16:creationId xmlns:a16="http://schemas.microsoft.com/office/drawing/2014/main" id="{327A068F-6618-417F-9741-3B8FECAEE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5" y="4846820"/>
            <a:ext cx="3742559" cy="1764042"/>
          </a:xfrm>
          <a:prstGeom prst="rect">
            <a:avLst/>
          </a:prstGeom>
        </p:spPr>
      </p:pic>
      <p:pic>
        <p:nvPicPr>
          <p:cNvPr id="9" name="图片 8" descr="图片包含 游戏, 物体, 钟表, 绿色&#10;&#10;描述已自动生成">
            <a:extLst>
              <a:ext uri="{FF2B5EF4-FFF2-40B4-BE49-F238E27FC236}">
                <a16:creationId xmlns:a16="http://schemas.microsoft.com/office/drawing/2014/main" id="{123E1839-161E-4853-9AD8-1137C36B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334" y="1373711"/>
            <a:ext cx="2772599" cy="31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1942CF-ACEF-40A3-9F19-DF70C7D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71908D-1971-432C-B7B0-2F49653DA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907594" cy="4796401"/>
          </a:xfrm>
        </p:spPr>
        <p:txBody>
          <a:bodyPr>
            <a:normAutofit/>
          </a:bodyPr>
          <a:lstStyle/>
          <a:p>
            <a:pPr algn="just"/>
            <a:r>
              <a:rPr lang="zh-CN" altLang="en-US" sz="2600" dirty="0"/>
              <a:t>将输入矩阵</a:t>
            </a:r>
            <a:r>
              <a:rPr lang="en-US" altLang="zh-CN" sz="2600" dirty="0"/>
              <a:t>X</a:t>
            </a:r>
            <a:r>
              <a:rPr lang="zh-CN" altLang="en-US" sz="2600" dirty="0"/>
              <a:t>线性变换至</a:t>
            </a:r>
            <a:r>
              <a:rPr lang="en-US" altLang="zh-CN" sz="2600" dirty="0"/>
              <a:t>h</a:t>
            </a:r>
            <a:r>
              <a:rPr lang="zh-CN" altLang="en-US" sz="2600" dirty="0"/>
              <a:t>次不同的</a:t>
            </a:r>
            <a:r>
              <a:rPr lang="en-US" altLang="zh-CN" sz="2600" dirty="0"/>
              <a:t>(Q, K, T)</a:t>
            </a:r>
            <a:r>
              <a:rPr lang="zh-CN" altLang="en-US" sz="2600" dirty="0"/>
              <a:t>，分别通过不同的</a:t>
            </a:r>
            <a:r>
              <a:rPr lang="en-US" altLang="zh-CN" sz="2600" dirty="0"/>
              <a:t>self-attention</a:t>
            </a:r>
            <a:r>
              <a:rPr lang="zh-CN" altLang="en-US" sz="2600" dirty="0"/>
              <a:t>计算得到预输出矩阵，将这些预输出矩阵拼接后线性变换，得到输出矩阵用于后续计算，这种结构被称为</a:t>
            </a:r>
            <a:r>
              <a:rPr lang="en-US" altLang="zh-CN" sz="2600" dirty="0"/>
              <a:t>multi-head attention</a:t>
            </a:r>
            <a:r>
              <a:rPr lang="zh-CN" altLang="en-US" sz="2600" dirty="0"/>
              <a:t>，其效果经实验证明好于</a:t>
            </a:r>
            <a:r>
              <a:rPr lang="en-US" altLang="zh-CN" sz="2600" dirty="0"/>
              <a:t>single self-attention</a:t>
            </a:r>
            <a:r>
              <a:rPr lang="zh-CN" altLang="en-US" dirty="0"/>
              <a:t>：</a:t>
            </a:r>
            <a:endParaRPr lang="en-US" altLang="zh-CN" dirty="0"/>
          </a:p>
          <a:p>
            <a:pPr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endParaRPr lang="en-US" altLang="zh-CN" dirty="0"/>
          </a:p>
          <a:p>
            <a:pPr lvl="1" algn="just"/>
            <a:r>
              <a:rPr lang="en-US" altLang="zh-CN" sz="2200" dirty="0"/>
              <a:t>Multi-head attention</a:t>
            </a:r>
            <a:r>
              <a:rPr lang="zh-CN" altLang="en-US" sz="2200" dirty="0"/>
              <a:t>中每个</a:t>
            </a:r>
            <a:r>
              <a:rPr lang="en-US" altLang="zh-CN" sz="2200" dirty="0"/>
              <a:t>self-attention</a:t>
            </a:r>
            <a:r>
              <a:rPr lang="zh-CN" altLang="en-US" sz="2200" dirty="0"/>
              <a:t>都称为</a:t>
            </a:r>
            <a:r>
              <a:rPr lang="en-US" altLang="zh-CN" sz="2200" dirty="0"/>
              <a:t>head</a:t>
            </a:r>
            <a:r>
              <a:rPr lang="zh-CN" altLang="en-US" sz="2200" dirty="0"/>
              <a:t>；这些</a:t>
            </a:r>
            <a:r>
              <a:rPr lang="en-US" altLang="zh-CN" sz="2200" dirty="0"/>
              <a:t>head</a:t>
            </a:r>
            <a:r>
              <a:rPr lang="zh-CN" altLang="en-US" sz="2200" dirty="0"/>
              <a:t>可以平行计算，提高计算效率；</a:t>
            </a:r>
            <a:endParaRPr lang="en-US" altLang="zh-CN" sz="2200" dirty="0"/>
          </a:p>
          <a:p>
            <a:pPr lvl="1" algn="just"/>
            <a:r>
              <a:rPr lang="zh-CN" altLang="en-US" sz="2200" dirty="0"/>
              <a:t>通常选择超参数</a:t>
            </a:r>
            <a:r>
              <a:rPr lang="en-US" altLang="zh-CN" sz="2200" dirty="0"/>
              <a:t>h=8</a:t>
            </a:r>
            <a:r>
              <a:rPr lang="zh-CN" altLang="en-US" sz="2200" dirty="0"/>
              <a:t>，</a:t>
            </a:r>
            <a:r>
              <a:rPr lang="en-US" altLang="zh-CN" sz="2200" dirty="0"/>
              <a:t>d</a:t>
            </a:r>
            <a:r>
              <a:rPr lang="en-US" altLang="zh-CN" sz="2200" baseline="-25000" dirty="0"/>
              <a:t>k</a:t>
            </a:r>
            <a:r>
              <a:rPr lang="en-US" altLang="zh-CN" sz="2200" dirty="0"/>
              <a:t>=d</a:t>
            </a:r>
            <a:r>
              <a:rPr lang="en-US" altLang="zh-CN" sz="2200" baseline="-25000" dirty="0"/>
              <a:t>v</a:t>
            </a:r>
            <a:r>
              <a:rPr lang="en-US" altLang="zh-CN" sz="2200" dirty="0"/>
              <a:t>=64</a:t>
            </a:r>
            <a:r>
              <a:rPr lang="zh-CN" altLang="en-US" sz="2200" dirty="0"/>
              <a:t>；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169A7DAB-9C28-4053-91AD-95451791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55" y="3942884"/>
            <a:ext cx="6820683" cy="886343"/>
          </a:xfrm>
          <a:prstGeom prst="rect">
            <a:avLst/>
          </a:prstGeom>
        </p:spPr>
      </p:pic>
      <p:pic>
        <p:nvPicPr>
          <p:cNvPr id="7" name="图片 6" descr="图片包含 游戏机, 钢琴&#10;&#10;描述已自动生成">
            <a:extLst>
              <a:ext uri="{FF2B5EF4-FFF2-40B4-BE49-F238E27FC236}">
                <a16:creationId xmlns:a16="http://schemas.microsoft.com/office/drawing/2014/main" id="{C36165E2-3527-44E8-8322-93777719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93" y="1921799"/>
            <a:ext cx="3401843" cy="46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19ED9-32BC-43C8-ADFA-4382EBDF7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solidFill>
                  <a:prstClr val="black"/>
                </a:solidFill>
              </a:rPr>
              <a:t>Neural Language Models and Generation Revisited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78C9D-AC47-4868-B8D9-6A7F8E208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RNN-based LM</a:t>
            </a:r>
            <a:r>
              <a:rPr lang="zh-CN" altLang="en-US" dirty="0"/>
              <a:t>的工作原理如下：</a:t>
            </a:r>
            <a:endParaRPr lang="en-US" altLang="zh-CN" dirty="0"/>
          </a:p>
          <a:p>
            <a:pPr lvl="1" algn="just"/>
            <a:r>
              <a:rPr lang="zh-CN" altLang="en-US" dirty="0"/>
              <a:t>首先我们随机采样一个合适的词，作为句子的开始；</a:t>
            </a:r>
            <a:endParaRPr lang="en-US" altLang="zh-CN" dirty="0"/>
          </a:p>
          <a:p>
            <a:pPr lvl="1" algn="just"/>
            <a:r>
              <a:rPr lang="zh-CN" altLang="en-US" dirty="0"/>
              <a:t>然后，</a:t>
            </a:r>
            <a:r>
              <a:rPr lang="en-US" altLang="zh-CN" dirty="0"/>
              <a:t>LM</a:t>
            </a:r>
            <a:r>
              <a:rPr lang="zh-CN" altLang="en-US" dirty="0"/>
              <a:t>的一个</a:t>
            </a:r>
            <a:r>
              <a:rPr lang="en-US" altLang="zh-CN" dirty="0"/>
              <a:t>cell</a:t>
            </a:r>
            <a:r>
              <a:rPr lang="zh-CN" altLang="en-US" dirty="0"/>
              <a:t>基于这个词和初始化的隐向量预测第二个词；</a:t>
            </a:r>
            <a:r>
              <a:rPr lang="en-US" altLang="zh-CN" dirty="0"/>
              <a:t>cell</a:t>
            </a:r>
            <a:r>
              <a:rPr lang="zh-CN" altLang="en-US" dirty="0"/>
              <a:t>在预测下一个词时，通过</a:t>
            </a:r>
            <a:r>
              <a:rPr lang="en-US" altLang="zh-CN" dirty="0"/>
              <a:t>softmax</a:t>
            </a:r>
            <a:r>
              <a:rPr lang="zh-CN" altLang="en-US" dirty="0"/>
              <a:t>为词汇表中的每个词都计算一个概率，然后选择概率最大的词，即</a:t>
            </a:r>
            <a:r>
              <a:rPr lang="en-US" altLang="zh-CN" dirty="0"/>
              <a:t>max P(y</a:t>
            </a:r>
            <a:r>
              <a:rPr lang="en-US" altLang="zh-CN" baseline="-25000" dirty="0"/>
              <a:t>i</a:t>
            </a:r>
            <a:r>
              <a:rPr lang="en-US" altLang="zh-CN" dirty="0"/>
              <a:t>|y</a:t>
            </a:r>
            <a:r>
              <a:rPr lang="en-US" altLang="zh-CN" baseline="-25000" dirty="0"/>
              <a:t>&lt;i</a:t>
            </a:r>
            <a:r>
              <a:rPr lang="en-US" altLang="zh-CN" dirty="0"/>
              <a:t>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zh-CN" altLang="en-US" dirty="0"/>
              <a:t>接着，</a:t>
            </a:r>
            <a:r>
              <a:rPr lang="en-US" altLang="zh-CN" dirty="0"/>
              <a:t>LM</a:t>
            </a:r>
            <a:r>
              <a:rPr lang="zh-CN" altLang="en-US" dirty="0"/>
              <a:t>的第二个</a:t>
            </a:r>
            <a:r>
              <a:rPr lang="en-US" altLang="zh-CN" dirty="0"/>
              <a:t>cell</a:t>
            </a:r>
            <a:r>
              <a:rPr lang="zh-CN" altLang="en-US" dirty="0"/>
              <a:t>基于上一个</a:t>
            </a:r>
            <a:r>
              <a:rPr lang="en-US" altLang="zh-CN" dirty="0"/>
              <a:t>cell</a:t>
            </a:r>
            <a:r>
              <a:rPr lang="zh-CN" altLang="en-US" dirty="0"/>
              <a:t>的隐向量和第二个词预测第三个词；</a:t>
            </a:r>
            <a:endParaRPr lang="en-US" altLang="zh-CN" dirty="0"/>
          </a:p>
          <a:p>
            <a:pPr lvl="1" algn="just"/>
            <a:r>
              <a:rPr lang="en-US" altLang="zh-CN" dirty="0"/>
              <a:t>LM</a:t>
            </a:r>
            <a:r>
              <a:rPr lang="zh-CN" altLang="en-US" dirty="0"/>
              <a:t>不断重复第三步，直至生成结束标识</a:t>
            </a:r>
            <a:r>
              <a:rPr lang="en-US" altLang="zh-CN" dirty="0"/>
              <a:t>&lt;/s&gt;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/>
            <a:r>
              <a:rPr lang="zh-CN" altLang="en-US" dirty="0"/>
              <a:t>与</a:t>
            </a:r>
            <a:r>
              <a:rPr lang="en-US" altLang="zh-CN" dirty="0"/>
              <a:t>N-gram</a:t>
            </a:r>
            <a:r>
              <a:rPr lang="zh-CN" altLang="en-US" dirty="0"/>
              <a:t>或</a:t>
            </a:r>
            <a:r>
              <a:rPr lang="en-US" altLang="zh-CN" dirty="0"/>
              <a:t>FFLM</a:t>
            </a:r>
            <a:r>
              <a:rPr lang="zh-CN" altLang="en-US" dirty="0"/>
              <a:t>相比，</a:t>
            </a:r>
            <a:r>
              <a:rPr lang="en-US" altLang="zh-CN" dirty="0"/>
              <a:t>RNN-based LM</a:t>
            </a:r>
            <a:r>
              <a:rPr lang="zh-CN" altLang="en-US" dirty="0"/>
              <a:t>克服了上下文窗口的限制，每次预测下一个词时总是可以利用全部的历史信息，从而可以学习到长期依赖。</a:t>
            </a:r>
          </a:p>
        </p:txBody>
      </p:sp>
    </p:spTree>
    <p:extLst>
      <p:ext uri="{BB962C8B-B14F-4D97-AF65-F5344CB8AC3E}">
        <p14:creationId xmlns:p14="http://schemas.microsoft.com/office/powerpoint/2010/main" val="72169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06476-78FF-4479-B613-A204A40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A6AEE-555F-495B-B079-713AC38A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Multi-head attention</a:t>
            </a:r>
            <a:r>
              <a:rPr lang="zh-CN" altLang="en-US" dirty="0"/>
              <a:t>计算过程：</a:t>
            </a:r>
          </a:p>
        </p:txBody>
      </p:sp>
      <p:pic>
        <p:nvPicPr>
          <p:cNvPr id="5" name="图片 4" descr="图片包含 游戏机, 截图&#10;&#10;描述已自动生成">
            <a:extLst>
              <a:ext uri="{FF2B5EF4-FFF2-40B4-BE49-F238E27FC236}">
                <a16:creationId xmlns:a16="http://schemas.microsoft.com/office/drawing/2014/main" id="{167535F2-1F71-40E8-A408-72FF13F3E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678" y="2405297"/>
            <a:ext cx="8060643" cy="439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2A49B8-4E6E-4467-A981-293E07FF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37294-3FF7-4714-B40A-AC95FBB05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7658" cy="4351338"/>
          </a:xfrm>
        </p:spPr>
        <p:txBody>
          <a:bodyPr>
            <a:normAutofit/>
          </a:bodyPr>
          <a:lstStyle/>
          <a:p>
            <a:pPr algn="just"/>
            <a:r>
              <a:rPr lang="zh-CN" altLang="en-US" sz="2600" dirty="0"/>
              <a:t>在</a:t>
            </a:r>
            <a:r>
              <a:rPr lang="en-US" altLang="zh-CN" sz="2600" dirty="0"/>
              <a:t>multi-head attention</a:t>
            </a:r>
            <a:r>
              <a:rPr lang="zh-CN" altLang="en-US" sz="2600" dirty="0"/>
              <a:t>的基础上，</a:t>
            </a:r>
            <a:r>
              <a:rPr lang="en-US" altLang="zh-CN" sz="2600" dirty="0"/>
              <a:t>Google(2017)</a:t>
            </a:r>
            <a:r>
              <a:rPr lang="zh-CN" altLang="en-US" sz="2600" dirty="0"/>
              <a:t>提出了</a:t>
            </a:r>
            <a:r>
              <a:rPr lang="en-US" altLang="zh-CN" sz="2600" dirty="0"/>
              <a:t>transformer network</a:t>
            </a:r>
            <a:r>
              <a:rPr lang="zh-CN" altLang="en-US" sz="2600" dirty="0"/>
              <a:t>，其架构如右图；</a:t>
            </a:r>
            <a:endParaRPr lang="en-US" altLang="zh-CN" sz="2600" dirty="0"/>
          </a:p>
          <a:p>
            <a:pPr algn="just"/>
            <a:r>
              <a:rPr lang="en-US" altLang="zh-CN" sz="2600" dirty="0"/>
              <a:t>Encoder</a:t>
            </a:r>
            <a:r>
              <a:rPr lang="zh-CN" altLang="en-US" sz="2600" dirty="0"/>
              <a:t>的结构如下：</a:t>
            </a:r>
            <a:endParaRPr lang="en-US" altLang="zh-CN" sz="2600" dirty="0"/>
          </a:p>
          <a:p>
            <a:pPr lvl="1" algn="just"/>
            <a:r>
              <a:rPr lang="en-US" altLang="zh-CN" sz="2200" dirty="0"/>
              <a:t>Encoder</a:t>
            </a:r>
            <a:r>
              <a:rPr lang="zh-CN" altLang="en-US" sz="2200" dirty="0"/>
              <a:t>由</a:t>
            </a:r>
            <a:r>
              <a:rPr lang="en-US" altLang="zh-CN" sz="2200" dirty="0"/>
              <a:t>N</a:t>
            </a:r>
            <a:r>
              <a:rPr lang="zh-CN" altLang="en-US" sz="2200" dirty="0"/>
              <a:t>个</a:t>
            </a:r>
            <a:r>
              <a:rPr lang="en-US" altLang="zh-CN" sz="2200" dirty="0"/>
              <a:t>enc-cell</a:t>
            </a:r>
            <a:r>
              <a:rPr lang="zh-CN" altLang="en-US" sz="2200" dirty="0"/>
              <a:t>堆叠而成，除了最底端的</a:t>
            </a:r>
            <a:r>
              <a:rPr lang="en-US" altLang="zh-CN" sz="2200" dirty="0"/>
              <a:t>enc-cell</a:t>
            </a:r>
            <a:r>
              <a:rPr lang="zh-CN" altLang="en-US" sz="2200" dirty="0"/>
              <a:t>的输入是</a:t>
            </a:r>
            <a:r>
              <a:rPr lang="en-US" altLang="zh-CN" sz="2200" dirty="0"/>
              <a:t>word embedding</a:t>
            </a:r>
            <a:r>
              <a:rPr lang="zh-CN" altLang="en-US" sz="2200" dirty="0"/>
              <a:t>，上一层的</a:t>
            </a:r>
            <a:r>
              <a:rPr lang="en-US" altLang="zh-CN" sz="2200" dirty="0"/>
              <a:t>enc-cell</a:t>
            </a:r>
            <a:r>
              <a:rPr lang="zh-CN" altLang="en-US" sz="2200" dirty="0"/>
              <a:t>的输入都是下一层的</a:t>
            </a:r>
            <a:r>
              <a:rPr lang="en-US" altLang="zh-CN" sz="2200" dirty="0"/>
              <a:t>enc-cell</a:t>
            </a:r>
            <a:r>
              <a:rPr lang="zh-CN" altLang="en-US" sz="2200" dirty="0"/>
              <a:t>的输出；通常，</a:t>
            </a:r>
            <a:r>
              <a:rPr lang="en-US" altLang="zh-CN" sz="2200" dirty="0"/>
              <a:t>N=6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lvl="1" algn="just"/>
            <a:r>
              <a:rPr lang="en-US" altLang="zh-CN" sz="2200" dirty="0"/>
              <a:t>Enc-cell</a:t>
            </a:r>
            <a:r>
              <a:rPr lang="zh-CN" altLang="en-US" sz="2200" dirty="0"/>
              <a:t>包括一个</a:t>
            </a:r>
            <a:r>
              <a:rPr lang="en-US" altLang="zh-CN" sz="2200" dirty="0"/>
              <a:t>multi-head attention</a:t>
            </a:r>
            <a:r>
              <a:rPr lang="zh-CN" altLang="en-US" sz="2200" dirty="0"/>
              <a:t>、</a:t>
            </a:r>
            <a:r>
              <a:rPr lang="en-US" altLang="zh-CN" sz="2200" dirty="0"/>
              <a:t>FF</a:t>
            </a:r>
            <a:r>
              <a:rPr lang="zh-CN" altLang="en-US" sz="2200" dirty="0"/>
              <a:t>和两个</a:t>
            </a:r>
            <a:r>
              <a:rPr lang="en-US" altLang="zh-CN" sz="2200" dirty="0" err="1"/>
              <a:t>Add&amp;Norm</a:t>
            </a:r>
            <a:r>
              <a:rPr lang="zh-CN" altLang="en-US" sz="2200" dirty="0"/>
              <a:t>，其中</a:t>
            </a:r>
            <a:r>
              <a:rPr lang="en-US" altLang="zh-CN" sz="2200" dirty="0"/>
              <a:t>FF</a:t>
            </a:r>
            <a:r>
              <a:rPr lang="zh-CN" altLang="en-US" sz="2200" dirty="0"/>
              <a:t>层以</a:t>
            </a:r>
            <a:r>
              <a:rPr lang="en-US" altLang="zh-CN" sz="2200" dirty="0" err="1"/>
              <a:t>Relu</a:t>
            </a:r>
            <a:r>
              <a:rPr lang="zh-CN" altLang="en-US" sz="2200" dirty="0"/>
              <a:t>为激活函数，定义如下：</a:t>
            </a:r>
            <a:endParaRPr lang="en-US" altLang="zh-CN" sz="2200" dirty="0"/>
          </a:p>
          <a:p>
            <a:pPr lvl="1" algn="just"/>
            <a:endParaRPr lang="en-US" altLang="zh-CN" sz="2200" dirty="0"/>
          </a:p>
          <a:p>
            <a:pPr lvl="1" algn="just"/>
            <a:r>
              <a:rPr lang="en-US" altLang="zh-CN" sz="2200" dirty="0"/>
              <a:t>Add</a:t>
            </a:r>
            <a:r>
              <a:rPr lang="zh-CN" altLang="en-US" sz="2200" dirty="0"/>
              <a:t>指</a:t>
            </a:r>
            <a:r>
              <a:rPr lang="en-US" altLang="zh-CN" sz="2200" dirty="0"/>
              <a:t>residual link</a:t>
            </a:r>
            <a:r>
              <a:rPr lang="zh-CN" altLang="en-US" sz="2200" dirty="0"/>
              <a:t>，</a:t>
            </a:r>
            <a:r>
              <a:rPr lang="en-US" altLang="zh-CN" sz="2200" dirty="0"/>
              <a:t>Norm</a:t>
            </a:r>
            <a:r>
              <a:rPr lang="zh-CN" altLang="en-US" sz="2200" dirty="0"/>
              <a:t>指</a:t>
            </a:r>
            <a:r>
              <a:rPr lang="en-US" altLang="zh-CN" sz="2200" dirty="0"/>
              <a:t>layer-norm</a:t>
            </a:r>
            <a:r>
              <a:rPr lang="zh-CN" altLang="en-US" sz="2200" dirty="0"/>
              <a:t>，这两种方法的目标都是加速训练效率，增加模型泛化能力：</a:t>
            </a:r>
          </a:p>
        </p:txBody>
      </p:sp>
      <p:pic>
        <p:nvPicPr>
          <p:cNvPr id="7" name="图片 6" descr="手机屏幕的截图&#10;&#10;描述已自动生成">
            <a:extLst>
              <a:ext uri="{FF2B5EF4-FFF2-40B4-BE49-F238E27FC236}">
                <a16:creationId xmlns:a16="http://schemas.microsoft.com/office/drawing/2014/main" id="{DFD38514-98EC-4007-9183-892843EB1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71" y="1452761"/>
            <a:ext cx="3534697" cy="52725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EEFE9C-3AC0-49CB-95D6-CB6E5E785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43" y="5847339"/>
            <a:ext cx="3534697" cy="329624"/>
          </a:xfrm>
          <a:prstGeom prst="rect">
            <a:avLst/>
          </a:prstGeom>
        </p:spPr>
      </p:pic>
      <p:pic>
        <p:nvPicPr>
          <p:cNvPr id="11" name="图片 10" descr="卡通人物&#10;&#10;描述已自动生成">
            <a:extLst>
              <a:ext uri="{FF2B5EF4-FFF2-40B4-BE49-F238E27FC236}">
                <a16:creationId xmlns:a16="http://schemas.microsoft.com/office/drawing/2014/main" id="{CF5923D1-F264-4C0B-8CCB-7A123097A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77" y="4705020"/>
            <a:ext cx="4474017" cy="40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FDEA12-73CA-4E0D-B02D-A5B28690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217CDC-E913-4F4C-A982-5DD03C489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17658" cy="4351338"/>
          </a:xfrm>
        </p:spPr>
        <p:txBody>
          <a:bodyPr/>
          <a:lstStyle/>
          <a:p>
            <a:pPr algn="just"/>
            <a:r>
              <a:rPr lang="en-US" altLang="zh-CN" dirty="0"/>
              <a:t>Decoder</a:t>
            </a:r>
            <a:r>
              <a:rPr lang="zh-CN" altLang="en-US" dirty="0"/>
              <a:t>的结构如下：</a:t>
            </a:r>
            <a:endParaRPr lang="en-US" altLang="zh-CN" dirty="0"/>
          </a:p>
          <a:p>
            <a:pPr lvl="1" algn="just"/>
            <a:r>
              <a:rPr lang="en-US" altLang="zh-CN" dirty="0"/>
              <a:t>Decoder</a:t>
            </a:r>
            <a:r>
              <a:rPr lang="zh-CN" altLang="en-US" dirty="0"/>
              <a:t>由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r>
              <a:rPr lang="en-US" altLang="zh-CN" dirty="0" err="1"/>
              <a:t>dec</a:t>
            </a:r>
            <a:r>
              <a:rPr lang="en-US" altLang="zh-CN" dirty="0"/>
              <a:t>-cell</a:t>
            </a:r>
            <a:r>
              <a:rPr lang="zh-CN" altLang="en-US" dirty="0"/>
              <a:t>堆叠而成，除了最底端的</a:t>
            </a:r>
            <a:r>
              <a:rPr lang="en-US" altLang="zh-CN" dirty="0" err="1"/>
              <a:t>dec</a:t>
            </a:r>
            <a:r>
              <a:rPr lang="en-US" altLang="zh-CN" dirty="0"/>
              <a:t>-cell</a:t>
            </a:r>
            <a:r>
              <a:rPr lang="zh-CN" altLang="en-US" dirty="0"/>
              <a:t>，上一层</a:t>
            </a:r>
            <a:r>
              <a:rPr lang="en-US" altLang="zh-CN" dirty="0" err="1"/>
              <a:t>dec</a:t>
            </a:r>
            <a:r>
              <a:rPr lang="en-US" altLang="zh-CN" dirty="0"/>
              <a:t>-cell</a:t>
            </a:r>
            <a:r>
              <a:rPr lang="zh-CN" altLang="en-US" dirty="0"/>
              <a:t>的输入是下一层</a:t>
            </a:r>
            <a:r>
              <a:rPr lang="en-US" altLang="zh-CN" dirty="0" err="1"/>
              <a:t>dec</a:t>
            </a:r>
            <a:r>
              <a:rPr lang="en-US" altLang="zh-CN" dirty="0"/>
              <a:t>-cell</a:t>
            </a:r>
            <a:r>
              <a:rPr lang="zh-CN" altLang="en-US" dirty="0"/>
              <a:t>的输出；</a:t>
            </a:r>
            <a:endParaRPr lang="en-US" altLang="zh-CN" dirty="0"/>
          </a:p>
          <a:p>
            <a:pPr lvl="1" algn="just"/>
            <a:r>
              <a:rPr lang="en-US" altLang="zh-CN" dirty="0"/>
              <a:t>Dec-cell</a:t>
            </a:r>
            <a:r>
              <a:rPr lang="zh-CN" altLang="en-US" dirty="0"/>
              <a:t>中的</a:t>
            </a:r>
            <a:r>
              <a:rPr lang="en-US" altLang="zh-CN" dirty="0"/>
              <a:t>FF</a:t>
            </a:r>
            <a:r>
              <a:rPr lang="zh-CN" altLang="en-US" dirty="0"/>
              <a:t>和</a:t>
            </a:r>
            <a:r>
              <a:rPr lang="en-US" altLang="zh-CN" dirty="0" err="1"/>
              <a:t>Add&amp;Norm</a:t>
            </a:r>
            <a:r>
              <a:rPr lang="zh-CN" altLang="en-US" dirty="0"/>
              <a:t>和</a:t>
            </a:r>
            <a:r>
              <a:rPr lang="en-US" altLang="zh-CN" dirty="0"/>
              <a:t>enc-cell</a:t>
            </a:r>
            <a:r>
              <a:rPr lang="zh-CN" altLang="en-US" dirty="0"/>
              <a:t>一样；但是包含一个</a:t>
            </a:r>
            <a:r>
              <a:rPr lang="en-US" altLang="zh-CN" dirty="0"/>
              <a:t>masked attention</a:t>
            </a:r>
            <a:r>
              <a:rPr lang="zh-CN" altLang="en-US" dirty="0"/>
              <a:t>和一个</a:t>
            </a:r>
            <a:r>
              <a:rPr lang="en-US" altLang="zh-CN" dirty="0"/>
              <a:t>attention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zh-CN" altLang="en-US" dirty="0"/>
              <a:t>与</a:t>
            </a:r>
            <a:r>
              <a:rPr lang="en-US" altLang="zh-CN" dirty="0"/>
              <a:t>encoder</a:t>
            </a:r>
            <a:r>
              <a:rPr lang="zh-CN" altLang="en-US" dirty="0"/>
              <a:t>不同，</a:t>
            </a:r>
            <a:r>
              <a:rPr lang="en-US" altLang="zh-CN" dirty="0"/>
              <a:t>decoder</a:t>
            </a:r>
            <a:r>
              <a:rPr lang="zh-CN" altLang="en-US" dirty="0"/>
              <a:t>在解码时逐字生成下一个字，因此无法看到右边的信息；为此，在训练模型时，也需要通过</a:t>
            </a:r>
            <a:r>
              <a:rPr lang="en-US" altLang="zh-CN" dirty="0"/>
              <a:t>masked attention</a:t>
            </a:r>
            <a:r>
              <a:rPr lang="zh-CN" altLang="en-US" dirty="0"/>
              <a:t>中的</a:t>
            </a:r>
            <a:r>
              <a:rPr lang="en-US" altLang="zh-CN" dirty="0"/>
              <a:t>mask</a:t>
            </a:r>
            <a:r>
              <a:rPr lang="zh-CN" altLang="en-US" dirty="0"/>
              <a:t>层阻断从右向左的信息；</a:t>
            </a:r>
            <a:endParaRPr lang="en-US" altLang="zh-CN" dirty="0"/>
          </a:p>
          <a:p>
            <a:pPr lvl="1" algn="just"/>
            <a:r>
              <a:rPr lang="en-US" altLang="zh-CN" dirty="0"/>
              <a:t>Attention</a:t>
            </a:r>
            <a:r>
              <a:rPr lang="zh-CN" altLang="en-US" dirty="0"/>
              <a:t>的输入由两部分构成，</a:t>
            </a:r>
            <a:r>
              <a:rPr lang="en-US" altLang="zh-CN" dirty="0"/>
              <a:t>Q</a:t>
            </a:r>
            <a:r>
              <a:rPr lang="zh-CN" altLang="en-US" dirty="0"/>
              <a:t>来自</a:t>
            </a:r>
            <a:r>
              <a:rPr lang="en-US" altLang="zh-CN" dirty="0"/>
              <a:t>masked attention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来自</a:t>
            </a:r>
            <a:r>
              <a:rPr lang="en-US" altLang="zh-CN" dirty="0"/>
              <a:t>encoder</a:t>
            </a:r>
            <a:r>
              <a:rPr lang="zh-CN" altLang="en-US" dirty="0"/>
              <a:t>；</a:t>
            </a:r>
          </a:p>
        </p:txBody>
      </p:sp>
      <p:pic>
        <p:nvPicPr>
          <p:cNvPr id="4" name="图片 3" descr="手机屏幕的截图&#10;&#10;描述已自动生成">
            <a:extLst>
              <a:ext uri="{FF2B5EF4-FFF2-40B4-BE49-F238E27FC236}">
                <a16:creationId xmlns:a16="http://schemas.microsoft.com/office/drawing/2014/main" id="{543B0BC9-57F3-4ED6-B308-2E7DD052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571" y="1452761"/>
            <a:ext cx="3534697" cy="52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30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011D0-B06B-4A0B-BCC3-B4BE0EE63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B3A2A-900B-4B32-BB1A-09F05033A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与</a:t>
            </a:r>
            <a:r>
              <a:rPr lang="en-US" altLang="zh-CN" dirty="0"/>
              <a:t>encoder</a:t>
            </a:r>
            <a:r>
              <a:rPr lang="zh-CN" altLang="en-US" dirty="0"/>
              <a:t>一次性接受全部输入序列不同，</a:t>
            </a:r>
            <a:r>
              <a:rPr lang="en-US" altLang="zh-CN" dirty="0"/>
              <a:t>decoder</a:t>
            </a:r>
            <a:r>
              <a:rPr lang="zh-CN" altLang="en-US" dirty="0"/>
              <a:t>根据历史信息逐字生成下一个字，所以其输入的形式也有所不同：</a:t>
            </a:r>
            <a:endParaRPr lang="en-US" altLang="zh-CN" dirty="0"/>
          </a:p>
          <a:p>
            <a:pPr lvl="1" algn="just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步时，</a:t>
            </a:r>
            <a:r>
              <a:rPr lang="en-US" altLang="zh-CN" dirty="0"/>
              <a:t>decoder</a:t>
            </a:r>
            <a:r>
              <a:rPr lang="zh-CN" altLang="en-US" dirty="0"/>
              <a:t>接受一个</a:t>
            </a:r>
            <a:r>
              <a:rPr lang="en-US" altLang="zh-CN" dirty="0"/>
              <a:t>0</a:t>
            </a:r>
            <a:r>
              <a:rPr lang="zh-CN" altLang="en-US" dirty="0"/>
              <a:t>值向量，作为</a:t>
            </a:r>
            <a:r>
              <a:rPr lang="en-US" altLang="zh-CN" dirty="0"/>
              <a:t>&lt;s&gt;</a:t>
            </a:r>
            <a:r>
              <a:rPr lang="zh-CN" altLang="en-US" dirty="0"/>
              <a:t>的表示向量；该向量构成</a:t>
            </a:r>
            <a:r>
              <a:rPr lang="en-US" altLang="zh-CN" dirty="0"/>
              <a:t>[1, </a:t>
            </a:r>
            <a:r>
              <a:rPr lang="en-US" altLang="zh-CN" dirty="0" err="1"/>
              <a:t>hidden_size</a:t>
            </a:r>
            <a:r>
              <a:rPr lang="en-US" altLang="zh-CN" dirty="0"/>
              <a:t>]</a:t>
            </a:r>
            <a:r>
              <a:rPr lang="zh-CN" altLang="en-US" dirty="0"/>
              <a:t>的矩阵，经过</a:t>
            </a:r>
            <a:r>
              <a:rPr lang="en-US" altLang="zh-CN" dirty="0"/>
              <a:t>decoder</a:t>
            </a:r>
            <a:r>
              <a:rPr lang="zh-CN" altLang="en-US" dirty="0"/>
              <a:t>预测第一个字；</a:t>
            </a:r>
            <a:endParaRPr lang="en-US" altLang="zh-CN" dirty="0"/>
          </a:p>
          <a:p>
            <a:pPr lvl="1" algn="just"/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步时，</a:t>
            </a:r>
            <a:r>
              <a:rPr lang="en-US" altLang="zh-CN" dirty="0"/>
              <a:t>decoder</a:t>
            </a:r>
            <a:r>
              <a:rPr lang="zh-CN" altLang="en-US" dirty="0"/>
              <a:t>接受</a:t>
            </a:r>
            <a:r>
              <a:rPr lang="en-US" altLang="zh-CN" dirty="0"/>
              <a:t>&lt;s&gt;</a:t>
            </a:r>
            <a:r>
              <a:rPr lang="zh-CN" altLang="en-US" dirty="0"/>
              <a:t>至前</a:t>
            </a:r>
            <a:r>
              <a:rPr lang="en-US" altLang="zh-CN" dirty="0"/>
              <a:t>n-1</a:t>
            </a:r>
            <a:r>
              <a:rPr lang="zh-CN" altLang="en-US" dirty="0"/>
              <a:t>步预测的所有字的表示向量；这些向量构成</a:t>
            </a:r>
            <a:r>
              <a:rPr lang="en-US" altLang="zh-CN" dirty="0"/>
              <a:t>X</a:t>
            </a:r>
            <a:r>
              <a:rPr lang="zh-CN" altLang="en-US" dirty="0"/>
              <a:t>矩阵，经过</a:t>
            </a:r>
            <a:r>
              <a:rPr lang="en-US" altLang="zh-CN" dirty="0"/>
              <a:t>decoder</a:t>
            </a:r>
            <a:r>
              <a:rPr lang="zh-CN" altLang="en-US" dirty="0"/>
              <a:t>预测第</a:t>
            </a:r>
            <a:r>
              <a:rPr lang="en-US" altLang="zh-CN" dirty="0"/>
              <a:t>n</a:t>
            </a:r>
            <a:r>
              <a:rPr lang="zh-CN" altLang="en-US" dirty="0"/>
              <a:t>个字；</a:t>
            </a:r>
            <a:endParaRPr lang="en-US" altLang="zh-CN" dirty="0"/>
          </a:p>
          <a:p>
            <a:pPr lvl="1" algn="just"/>
            <a:r>
              <a:rPr lang="zh-CN" altLang="en-US" dirty="0"/>
              <a:t>直至预测</a:t>
            </a:r>
            <a:r>
              <a:rPr lang="en-US" altLang="zh-CN" dirty="0"/>
              <a:t>&lt;/s&gt;</a:t>
            </a:r>
            <a:r>
              <a:rPr lang="zh-CN" altLang="en-US" dirty="0"/>
              <a:t>时停止；</a:t>
            </a:r>
            <a:endParaRPr lang="en-US" altLang="zh-CN" dirty="0"/>
          </a:p>
          <a:p>
            <a:pPr lvl="1" algn="just"/>
            <a:r>
              <a:rPr lang="zh-CN" altLang="en-US" dirty="0"/>
              <a:t>实际中，</a:t>
            </a:r>
            <a:r>
              <a:rPr lang="en-US" altLang="zh-CN" dirty="0"/>
              <a:t>decoder</a:t>
            </a:r>
            <a:r>
              <a:rPr lang="zh-CN" altLang="en-US" dirty="0"/>
              <a:t>没有使用变长输入序列的方式，而是使用</a:t>
            </a:r>
            <a:r>
              <a:rPr lang="en-US" altLang="zh-CN" dirty="0" err="1"/>
              <a:t>max_length</a:t>
            </a:r>
            <a:r>
              <a:rPr lang="zh-CN" altLang="en-US" dirty="0"/>
              <a:t>的输入序列，第</a:t>
            </a:r>
            <a:r>
              <a:rPr lang="en-US" altLang="zh-CN" dirty="0"/>
              <a:t>n</a:t>
            </a:r>
            <a:r>
              <a:rPr lang="zh-CN" altLang="en-US" dirty="0"/>
              <a:t>步更新输入序列中对应第</a:t>
            </a:r>
            <a:r>
              <a:rPr lang="en-US" altLang="zh-CN" dirty="0"/>
              <a:t>n-1</a:t>
            </a:r>
            <a:r>
              <a:rPr lang="zh-CN" altLang="en-US" dirty="0"/>
              <a:t>预测的字的表示的行，通过</a:t>
            </a:r>
            <a:r>
              <a:rPr lang="en-US" altLang="zh-CN" dirty="0"/>
              <a:t>masked attention</a:t>
            </a:r>
            <a:r>
              <a:rPr lang="zh-CN" altLang="en-US" dirty="0"/>
              <a:t>中的</a:t>
            </a:r>
            <a:r>
              <a:rPr lang="en-US" altLang="zh-CN" dirty="0"/>
              <a:t>mask</a:t>
            </a:r>
            <a:r>
              <a:rPr lang="zh-CN" altLang="en-US" dirty="0"/>
              <a:t>层将输入序列中</a:t>
            </a:r>
            <a:r>
              <a:rPr lang="en-US" altLang="zh-CN" dirty="0"/>
              <a:t>n+1</a:t>
            </a:r>
            <a:r>
              <a:rPr lang="zh-CN" altLang="en-US" dirty="0"/>
              <a:t>至</a:t>
            </a:r>
            <a:r>
              <a:rPr lang="en-US" altLang="zh-CN" dirty="0" err="1"/>
              <a:t>max_length</a:t>
            </a:r>
            <a:r>
              <a:rPr lang="zh-CN" altLang="en-US" dirty="0"/>
              <a:t>部分以</a:t>
            </a:r>
            <a:r>
              <a:rPr lang="en-US" altLang="zh-CN" dirty="0"/>
              <a:t>-inf</a:t>
            </a:r>
            <a:r>
              <a:rPr lang="zh-CN" altLang="en-US" dirty="0"/>
              <a:t>遮住，使其在</a:t>
            </a:r>
            <a:r>
              <a:rPr lang="en-US" altLang="zh-CN" dirty="0"/>
              <a:t>softmax</a:t>
            </a:r>
            <a:r>
              <a:rPr lang="zh-CN" altLang="en-US" dirty="0"/>
              <a:t>时被分配的权重为</a:t>
            </a:r>
            <a:r>
              <a:rPr lang="en-US" altLang="zh-CN" dirty="0"/>
              <a:t>0</a:t>
            </a:r>
            <a:r>
              <a:rPr lang="zh-CN" altLang="en-US" dirty="0"/>
              <a:t>；从而阻断从右向左的信息流。</a:t>
            </a:r>
          </a:p>
        </p:txBody>
      </p:sp>
    </p:spTree>
    <p:extLst>
      <p:ext uri="{BB962C8B-B14F-4D97-AF65-F5344CB8AC3E}">
        <p14:creationId xmlns:p14="http://schemas.microsoft.com/office/powerpoint/2010/main" val="3705870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4AF7F-B8F7-4636-A1A5-8BAE2BEB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95B22CBB-6756-4004-B648-B4B369F6D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r>
              <a:rPr lang="zh-CN" altLang="en-US" dirty="0"/>
              <a:t>的计算过程如下：</a:t>
            </a:r>
          </a:p>
        </p:txBody>
      </p:sp>
      <p:pic>
        <p:nvPicPr>
          <p:cNvPr id="16" name="屏幕录制 13">
            <a:hlinkClick r:id="" action="ppaction://media"/>
            <a:extLst>
              <a:ext uri="{FF2B5EF4-FFF2-40B4-BE49-F238E27FC236}">
                <a16:creationId xmlns:a16="http://schemas.microsoft.com/office/drawing/2014/main" id="{C030E643-358B-4A2B-B156-B5381D0A9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0447" y="2419564"/>
            <a:ext cx="4551106" cy="40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2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917C9-328C-4F17-8CDA-6E244F13F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A088E-A584-4541-A8D5-8C6E2E08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Linear</a:t>
            </a:r>
            <a:r>
              <a:rPr lang="zh-CN" altLang="en-US" dirty="0"/>
              <a:t>和</a:t>
            </a:r>
            <a:r>
              <a:rPr lang="en-US" altLang="zh-CN" dirty="0"/>
              <a:t>softmax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algn="just"/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步，选择最上层</a:t>
            </a:r>
            <a:r>
              <a:rPr lang="en-US" altLang="zh-CN" dirty="0" err="1"/>
              <a:t>dec</a:t>
            </a:r>
            <a:r>
              <a:rPr lang="en-US" altLang="zh-CN" dirty="0"/>
              <a:t>-cell</a:t>
            </a:r>
            <a:r>
              <a:rPr lang="zh-CN" altLang="en-US" dirty="0"/>
              <a:t>的输出矩阵中第</a:t>
            </a:r>
            <a:r>
              <a:rPr lang="en-US" altLang="zh-CN" dirty="0"/>
              <a:t>n</a:t>
            </a:r>
            <a:r>
              <a:rPr lang="zh-CN" altLang="en-US" dirty="0"/>
              <a:t>行向量，将其经</a:t>
            </a:r>
            <a:r>
              <a:rPr lang="en-US" altLang="zh-CN" dirty="0"/>
              <a:t>linear</a:t>
            </a:r>
            <a:r>
              <a:rPr lang="zh-CN" altLang="en-US" dirty="0"/>
              <a:t>层与</a:t>
            </a:r>
            <a:r>
              <a:rPr lang="en-US" altLang="zh-CN" dirty="0"/>
              <a:t>embedding matrix</a:t>
            </a:r>
            <a:r>
              <a:rPr lang="zh-CN" altLang="en-US" dirty="0"/>
              <a:t>相乘，得到维度等于</a:t>
            </a:r>
            <a:r>
              <a:rPr lang="en-US" altLang="zh-CN" dirty="0"/>
              <a:t>V</a:t>
            </a:r>
            <a:r>
              <a:rPr lang="zh-CN" altLang="en-US" dirty="0"/>
              <a:t>的向量；</a:t>
            </a:r>
            <a:endParaRPr lang="en-US" altLang="zh-CN" dirty="0"/>
          </a:p>
          <a:p>
            <a:pPr lvl="1" algn="just"/>
            <a:r>
              <a:rPr lang="zh-CN" altLang="en-US" dirty="0"/>
              <a:t>再经</a:t>
            </a:r>
            <a:r>
              <a:rPr lang="en-US" altLang="zh-CN" dirty="0"/>
              <a:t>softmax</a:t>
            </a:r>
            <a:r>
              <a:rPr lang="zh-CN" altLang="en-US" dirty="0"/>
              <a:t>转为词汇表的概率分布，选择概率最大的词；</a:t>
            </a:r>
            <a:endParaRPr lang="en-US" altLang="zh-CN" dirty="0"/>
          </a:p>
          <a:p>
            <a:pPr lvl="1" algn="just"/>
            <a:r>
              <a:rPr lang="zh-CN" altLang="en-US" dirty="0"/>
              <a:t>需注意，</a:t>
            </a:r>
            <a:r>
              <a:rPr lang="en-US" altLang="zh-CN" dirty="0"/>
              <a:t>transformer net</a:t>
            </a:r>
            <a:r>
              <a:rPr lang="zh-CN" altLang="en-US" dirty="0"/>
              <a:t>中，</a:t>
            </a:r>
            <a:r>
              <a:rPr lang="en-US" altLang="zh-CN" dirty="0"/>
              <a:t>encoder</a:t>
            </a:r>
            <a:r>
              <a:rPr lang="zh-CN" altLang="en-US" dirty="0"/>
              <a:t>、</a:t>
            </a:r>
            <a:r>
              <a:rPr lang="en-US" altLang="zh-CN" dirty="0"/>
              <a:t>decoder</a:t>
            </a:r>
            <a:r>
              <a:rPr lang="zh-CN" altLang="en-US" dirty="0"/>
              <a:t>和</a:t>
            </a:r>
            <a:r>
              <a:rPr lang="en-US" altLang="zh-CN" dirty="0"/>
              <a:t>linear</a:t>
            </a:r>
            <a:r>
              <a:rPr lang="zh-CN" altLang="en-US" dirty="0"/>
              <a:t>中使用的</a:t>
            </a:r>
            <a:r>
              <a:rPr lang="en-US" altLang="zh-CN" dirty="0"/>
              <a:t>embedding matrix</a:t>
            </a:r>
            <a:r>
              <a:rPr lang="zh-CN" altLang="en-US" dirty="0"/>
              <a:t>是共享的，即可以减少参数，又可以提升模型效果；</a:t>
            </a:r>
            <a:endParaRPr lang="en-US" altLang="zh-CN" dirty="0"/>
          </a:p>
          <a:p>
            <a:pPr algn="just"/>
            <a:r>
              <a:rPr lang="zh-CN" altLang="en-US" dirty="0"/>
              <a:t>由于</a:t>
            </a:r>
            <a:r>
              <a:rPr lang="en-US" altLang="zh-CN" dirty="0"/>
              <a:t>multi-head attention</a:t>
            </a:r>
            <a:r>
              <a:rPr lang="zh-CN" altLang="en-US" dirty="0"/>
              <a:t>没有编码顺序信息，为了利用这种信息，</a:t>
            </a:r>
            <a:r>
              <a:rPr lang="en-US" altLang="zh-CN" dirty="0"/>
              <a:t>transformer</a:t>
            </a:r>
            <a:r>
              <a:rPr lang="zh-CN" altLang="en-US" dirty="0"/>
              <a:t>引入了位置向量</a:t>
            </a:r>
            <a:r>
              <a:rPr lang="en-US" altLang="zh-CN" dirty="0"/>
              <a:t>positional encoding</a:t>
            </a:r>
            <a:r>
              <a:rPr lang="zh-CN" altLang="en-US" dirty="0"/>
              <a:t>，其定义如下：</a:t>
            </a:r>
            <a:endParaRPr lang="en-US" altLang="zh-CN" dirty="0"/>
          </a:p>
          <a:p>
            <a:pPr lvl="1" algn="just"/>
            <a:r>
              <a:rPr lang="en-US" altLang="zh-CN" dirty="0"/>
              <a:t>Pos</a:t>
            </a:r>
            <a:r>
              <a:rPr lang="zh-CN" altLang="en-US" dirty="0"/>
              <a:t>代表第</a:t>
            </a:r>
            <a:r>
              <a:rPr lang="en-US" altLang="zh-CN" dirty="0"/>
              <a:t>pos</a:t>
            </a:r>
            <a:r>
              <a:rPr lang="zh-CN" altLang="en-US" dirty="0"/>
              <a:t>个输入的位置，</a:t>
            </a:r>
            <a:r>
              <a:rPr lang="en-US" altLang="zh-CN" dirty="0"/>
              <a:t>2i</a:t>
            </a:r>
            <a:r>
              <a:rPr lang="zh-CN" altLang="en-US" dirty="0"/>
              <a:t>或</a:t>
            </a:r>
            <a:r>
              <a:rPr lang="en-US" altLang="zh-CN" dirty="0"/>
              <a:t>2i+1</a:t>
            </a:r>
            <a:r>
              <a:rPr lang="zh-CN" altLang="en-US" dirty="0"/>
              <a:t>代表位置向量的维度；</a:t>
            </a: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66D9AEF5-C370-4544-8CE8-28546BE63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37" y="5451739"/>
            <a:ext cx="4374725" cy="8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6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F9D47-C812-4180-B36C-406E3FB9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Self-Attention and Transformer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5419D-C977-472F-94B3-E12C8A7A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位置向量应用于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最底端的</a:t>
            </a:r>
            <a:r>
              <a:rPr lang="en-US" altLang="zh-CN" dirty="0"/>
              <a:t>cell</a:t>
            </a:r>
            <a:r>
              <a:rPr lang="zh-CN" altLang="en-US" dirty="0"/>
              <a:t>的输入，与</a:t>
            </a:r>
            <a:r>
              <a:rPr lang="en-US" altLang="zh-CN" dirty="0"/>
              <a:t>X</a:t>
            </a:r>
            <a:r>
              <a:rPr lang="zh-CN" altLang="en-US" dirty="0"/>
              <a:t>矩阵进行元素级相加，作为引入顺序信息的表示进行后续计算：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训练</a:t>
            </a:r>
            <a:r>
              <a:rPr lang="en-US" altLang="zh-CN" dirty="0"/>
              <a:t>transformer</a:t>
            </a:r>
            <a:r>
              <a:rPr lang="zh-CN" altLang="en-US" dirty="0"/>
              <a:t>的损失函数可以采用交叉熵或</a:t>
            </a:r>
            <a:r>
              <a:rPr lang="en-US" altLang="zh-CN" dirty="0"/>
              <a:t>KL</a:t>
            </a:r>
            <a:r>
              <a:rPr lang="zh-CN" altLang="en-US" dirty="0"/>
              <a:t>散度。</a:t>
            </a:r>
          </a:p>
        </p:txBody>
      </p:sp>
      <p:pic>
        <p:nvPicPr>
          <p:cNvPr id="9" name="图片 8" descr="手机屏幕的截图&#10;&#10;描述已自动生成">
            <a:extLst>
              <a:ext uri="{FF2B5EF4-FFF2-40B4-BE49-F238E27FC236}">
                <a16:creationId xmlns:a16="http://schemas.microsoft.com/office/drawing/2014/main" id="{BF8BED86-A441-4990-ACC8-467A5CDF2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90" y="2745876"/>
            <a:ext cx="6997620" cy="25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88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381664-7018-4F4F-A7F2-3D0AB1B2D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Cheap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4E538FFC-0233-41D1-8B0E-12419C896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4080"/>
            <a:ext cx="10515600" cy="3814428"/>
          </a:xfrm>
        </p:spPr>
      </p:pic>
    </p:spTree>
    <p:extLst>
      <p:ext uri="{BB962C8B-B14F-4D97-AF65-F5344CB8AC3E}">
        <p14:creationId xmlns:p14="http://schemas.microsoft.com/office/powerpoint/2010/main" val="3597211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EA324-BBCA-4F79-B085-BC2830BF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pic>
        <p:nvPicPr>
          <p:cNvPr id="5" name="内容占位符 4" descr="地图上有字&#10;&#10;描述已自动生成">
            <a:extLst>
              <a:ext uri="{FF2B5EF4-FFF2-40B4-BE49-F238E27FC236}">
                <a16:creationId xmlns:a16="http://schemas.microsoft.com/office/drawing/2014/main" id="{FAF5DE57-44F7-4EC2-A75C-B02BB4ED3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91" y="1690688"/>
            <a:ext cx="6258818" cy="4766470"/>
          </a:xfrm>
        </p:spPr>
      </p:pic>
    </p:spTree>
    <p:extLst>
      <p:ext uri="{BB962C8B-B14F-4D97-AF65-F5344CB8AC3E}">
        <p14:creationId xmlns:p14="http://schemas.microsoft.com/office/powerpoint/2010/main" val="3135686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23CB2-E8D2-4E0A-AC57-1306B523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6F7217-4B48-4978-B42D-DCE806590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6401"/>
          </a:xfrm>
        </p:spPr>
        <p:txBody>
          <a:bodyPr>
            <a:normAutofit/>
          </a:bodyPr>
          <a:lstStyle/>
          <a:p>
            <a:pPr algn="just"/>
            <a:r>
              <a:rPr lang="en-US" altLang="zh-CN" dirty="0"/>
              <a:t>Word2vec</a:t>
            </a:r>
            <a:r>
              <a:rPr lang="zh-CN" altLang="en-US" dirty="0"/>
              <a:t>可以为每个</a:t>
            </a:r>
            <a:r>
              <a:rPr lang="en-US" altLang="zh-CN" dirty="0"/>
              <a:t>token</a:t>
            </a:r>
            <a:r>
              <a:rPr lang="zh-CN" altLang="en-US" dirty="0"/>
              <a:t>学习一个表示向量，对应语义空间中的一个点；这种稠密向量表示基于分布式假设，相比</a:t>
            </a:r>
            <a:r>
              <a:rPr lang="en-US" altLang="zh-CN" dirty="0"/>
              <a:t>one-hot</a:t>
            </a:r>
            <a:r>
              <a:rPr lang="zh-CN" altLang="en-US" dirty="0"/>
              <a:t>等稀疏向量更具表现力，但同时也带来一个问题，即</a:t>
            </a:r>
            <a:r>
              <a:rPr lang="en-US" altLang="zh-CN" dirty="0"/>
              <a:t>word2vec</a:t>
            </a:r>
            <a:r>
              <a:rPr lang="zh-CN" altLang="en-US" dirty="0"/>
              <a:t>的语义向量无法处理多义词；</a:t>
            </a:r>
            <a:endParaRPr lang="en-US" altLang="zh-CN" dirty="0"/>
          </a:p>
          <a:p>
            <a:pPr algn="just"/>
            <a:r>
              <a:rPr lang="zh-CN" altLang="en-US" dirty="0"/>
              <a:t>如下例，下列句子中的“</a:t>
            </a:r>
            <a:r>
              <a:rPr lang="en-US" altLang="zh-CN" dirty="0"/>
              <a:t>apple</a:t>
            </a:r>
            <a:r>
              <a:rPr lang="zh-CN" altLang="en-US" dirty="0"/>
              <a:t>”分别指“苹果公司”、“苹果手机”和“苹果（水果）”，具有不同的语义；但是</a:t>
            </a:r>
            <a:r>
              <a:rPr lang="en-US" altLang="zh-CN" dirty="0"/>
              <a:t>word2vec</a:t>
            </a:r>
            <a:r>
              <a:rPr lang="zh-CN" altLang="en-US" dirty="0"/>
              <a:t>仅为“</a:t>
            </a:r>
            <a:r>
              <a:rPr lang="en-US" altLang="zh-CN" dirty="0"/>
              <a:t>apple</a:t>
            </a:r>
            <a:r>
              <a:rPr lang="zh-CN" altLang="en-US" dirty="0"/>
              <a:t>”学习一个固定的语义表示，这使得模型无法区分“</a:t>
            </a:r>
            <a:r>
              <a:rPr lang="en-US" altLang="zh-CN" dirty="0"/>
              <a:t>apple</a:t>
            </a:r>
            <a:r>
              <a:rPr lang="zh-CN" altLang="en-US" dirty="0"/>
              <a:t>”的语义，进而引入了歧义：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2000" dirty="0"/>
              <a:t>IPhone is a series of smart phones developed by </a:t>
            </a:r>
            <a:r>
              <a:rPr lang="en-US" altLang="zh-CN" sz="2000" dirty="0">
                <a:solidFill>
                  <a:srgbClr val="FF0000"/>
                </a:solidFill>
              </a:rPr>
              <a:t>apple</a:t>
            </a:r>
            <a:r>
              <a:rPr lang="en-US" altLang="zh-CN" sz="2000" dirty="0"/>
              <a:t>.</a:t>
            </a:r>
          </a:p>
          <a:p>
            <a:pPr marL="0" indent="0" algn="ctr">
              <a:buNone/>
            </a:pPr>
            <a:r>
              <a:rPr lang="en-US" altLang="zh-CN" sz="2000" dirty="0"/>
              <a:t>The market expects </a:t>
            </a:r>
            <a:r>
              <a:rPr lang="en-US" altLang="zh-CN" sz="2000" dirty="0">
                <a:solidFill>
                  <a:srgbClr val="FF0000"/>
                </a:solidFill>
              </a:rPr>
              <a:t>apple</a:t>
            </a:r>
            <a:r>
              <a:rPr lang="en-US" altLang="zh-CN" sz="2000" dirty="0"/>
              <a:t> to overtake Huawei in the fourth quarter of this year.</a:t>
            </a:r>
          </a:p>
          <a:p>
            <a:pPr marL="0" indent="0" algn="ctr">
              <a:buNone/>
            </a:pPr>
            <a:r>
              <a:rPr lang="en-US" altLang="zh-CN" sz="2000" dirty="0"/>
              <a:t>China is a big </a:t>
            </a:r>
            <a:r>
              <a:rPr lang="en-US" altLang="zh-CN" sz="2000" dirty="0">
                <a:solidFill>
                  <a:srgbClr val="FF0000"/>
                </a:solidFill>
              </a:rPr>
              <a:t>apple</a:t>
            </a:r>
            <a:r>
              <a:rPr lang="en-US" altLang="zh-CN" sz="2000" dirty="0"/>
              <a:t> producer, accounting for 65% of the total </a:t>
            </a:r>
            <a:r>
              <a:rPr lang="en-US" altLang="zh-CN" sz="2000" dirty="0">
                <a:solidFill>
                  <a:srgbClr val="FF0000"/>
                </a:solidFill>
              </a:rPr>
              <a:t>apple</a:t>
            </a:r>
            <a:r>
              <a:rPr lang="en-US" altLang="zh-CN" sz="2000" dirty="0"/>
              <a:t> production.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31442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0E3E85-73CA-46F9-B86F-358D0C66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solidFill>
                  <a:prstClr val="black"/>
                </a:solidFill>
              </a:rPr>
              <a:t>Neural Language Models and Generation Revisited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240816-7165-42D7-91C6-A0CF750BF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接着我们考虑一种</a:t>
            </a:r>
            <a:r>
              <a:rPr lang="en-US" altLang="zh-CN" dirty="0"/>
              <a:t>RNN-based LM</a:t>
            </a:r>
            <a:r>
              <a:rPr lang="zh-CN" altLang="en-US" dirty="0"/>
              <a:t>的变体；</a:t>
            </a:r>
            <a:endParaRPr lang="en-US" altLang="zh-CN" dirty="0"/>
          </a:p>
          <a:p>
            <a:pPr algn="just"/>
            <a:r>
              <a:rPr lang="zh-CN" altLang="en-US" dirty="0"/>
              <a:t>我们不再让模型按上述方式生成每个字，而是让模型接收到一个特定的信号时才开始逐字生成每个字；</a:t>
            </a:r>
            <a:endParaRPr lang="en-US" altLang="zh-CN" dirty="0"/>
          </a:p>
          <a:p>
            <a:pPr algn="just"/>
            <a:r>
              <a:rPr lang="zh-CN" altLang="en-US" dirty="0"/>
              <a:t>更具体地讲，我们首先通过前向传播编码一个句子，在此过程中每个</a:t>
            </a:r>
            <a:r>
              <a:rPr lang="en-US" altLang="zh-CN" dirty="0"/>
              <a:t>cell</a:t>
            </a:r>
            <a:r>
              <a:rPr lang="zh-CN" altLang="en-US" dirty="0"/>
              <a:t>都没有任何输出；直至我们得到以句子中最后一个字为输入的</a:t>
            </a:r>
            <a:r>
              <a:rPr lang="en-US" altLang="zh-CN" dirty="0"/>
              <a:t>cell</a:t>
            </a:r>
            <a:r>
              <a:rPr lang="zh-CN" altLang="en-US" dirty="0"/>
              <a:t>的隐向量，该向量编码了整个句子的信息；我们将该项量作为特定的信号；同时，该</a:t>
            </a:r>
            <a:r>
              <a:rPr lang="en-US" altLang="zh-CN" dirty="0"/>
              <a:t>cell</a:t>
            </a:r>
            <a:r>
              <a:rPr lang="zh-CN" altLang="en-US" dirty="0"/>
              <a:t>预测第一个词；</a:t>
            </a:r>
            <a:endParaRPr lang="en-US" altLang="zh-CN" dirty="0"/>
          </a:p>
          <a:p>
            <a:pPr algn="just"/>
            <a:r>
              <a:rPr lang="zh-CN" altLang="en-US" dirty="0"/>
              <a:t>接着，后续的</a:t>
            </a:r>
            <a:r>
              <a:rPr lang="en-US" altLang="zh-CN" dirty="0"/>
              <a:t>RNN</a:t>
            </a:r>
            <a:r>
              <a:rPr lang="zh-CN" altLang="en-US" dirty="0"/>
              <a:t>以该隐向量和第一个词为起点，按照</a:t>
            </a:r>
            <a:r>
              <a:rPr lang="en-US" altLang="zh-CN" dirty="0"/>
              <a:t>RNN-based LM</a:t>
            </a:r>
            <a:r>
              <a:rPr lang="zh-CN" altLang="en-US" dirty="0"/>
              <a:t>的方式生成每个字，直至得到完整的句子；其模型架构见下页。</a:t>
            </a:r>
          </a:p>
        </p:txBody>
      </p:sp>
    </p:spTree>
    <p:extLst>
      <p:ext uri="{BB962C8B-B14F-4D97-AF65-F5344CB8AC3E}">
        <p14:creationId xmlns:p14="http://schemas.microsoft.com/office/powerpoint/2010/main" val="2049676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C6385-7891-43AB-BE66-C7BFE7EC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90121-B529-4DD5-AB41-C94F13CCB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zh-CN" altLang="en-US" dirty="0"/>
              <a:t>解决“</a:t>
            </a:r>
            <a:r>
              <a:rPr lang="en-US" altLang="zh-CN" dirty="0"/>
              <a:t>apple</a:t>
            </a:r>
            <a:r>
              <a:rPr lang="zh-CN" altLang="en-US" dirty="0"/>
              <a:t>”的歧义，需要依靠上下文，甚至需要依靠知识和背景；为此，一系列被称为上下文语义表示（</a:t>
            </a:r>
            <a:r>
              <a:rPr lang="en-US" altLang="zh-CN" dirty="0"/>
              <a:t>contextual embedding</a:t>
            </a:r>
            <a:r>
              <a:rPr lang="zh-CN" altLang="en-US" dirty="0"/>
              <a:t>）的语义表示被开发出来，例如</a:t>
            </a:r>
            <a:r>
              <a:rPr lang="en-US" altLang="zh-CN" dirty="0" err="1"/>
              <a:t>ELMo</a:t>
            </a:r>
            <a:r>
              <a:rPr lang="zh-CN" altLang="en-US" dirty="0"/>
              <a:t>、</a:t>
            </a:r>
            <a:r>
              <a:rPr lang="en-US" altLang="zh-CN" dirty="0"/>
              <a:t>GPT</a:t>
            </a:r>
            <a:r>
              <a:rPr lang="zh-CN" altLang="en-US" dirty="0"/>
              <a:t>和</a:t>
            </a:r>
            <a:r>
              <a:rPr lang="en-US" altLang="zh-CN" dirty="0"/>
              <a:t>Bert</a:t>
            </a:r>
            <a:r>
              <a:rPr lang="zh-CN" altLang="en-US" dirty="0"/>
              <a:t>等；</a:t>
            </a:r>
            <a:endParaRPr lang="en-US" altLang="zh-CN" dirty="0"/>
          </a:p>
          <a:p>
            <a:pPr algn="just"/>
            <a:r>
              <a:rPr lang="zh-CN" altLang="en-US" dirty="0"/>
              <a:t>上下文语义表示不仅为每个</a:t>
            </a:r>
            <a:r>
              <a:rPr lang="en-US" altLang="zh-CN" dirty="0"/>
              <a:t>token</a:t>
            </a:r>
            <a:r>
              <a:rPr lang="zh-CN" altLang="en-US" dirty="0"/>
              <a:t>学习一个原始表示，还学习一个上下文编码器；当使用该语义表示时，首先抽取每个</a:t>
            </a:r>
            <a:r>
              <a:rPr lang="en-US" altLang="zh-CN" dirty="0"/>
              <a:t>token</a:t>
            </a:r>
            <a:r>
              <a:rPr lang="zh-CN" altLang="en-US" dirty="0"/>
              <a:t>的原始表示，然后使这些表示经过上下文编码器学习上下文信息，最后经编码器输出的语义表示作为每个</a:t>
            </a:r>
            <a:r>
              <a:rPr lang="en-US" altLang="zh-CN" dirty="0"/>
              <a:t>token</a:t>
            </a:r>
            <a:r>
              <a:rPr lang="zh-CN" altLang="en-US" dirty="0"/>
              <a:t>的语义表示；即使对于同一个词，当其上下文环境变化时，编码器输出的语义表示也会不同，由此实现了消歧的目标；</a:t>
            </a:r>
            <a:endParaRPr lang="en-US" altLang="zh-CN" dirty="0"/>
          </a:p>
          <a:p>
            <a:pPr algn="just"/>
            <a:r>
              <a:rPr lang="en-US" altLang="zh-CN" dirty="0"/>
              <a:t>Google(2018)</a:t>
            </a:r>
            <a:r>
              <a:rPr lang="zh-CN" altLang="en-US" dirty="0"/>
              <a:t>提出的</a:t>
            </a:r>
            <a:r>
              <a:rPr lang="en-US" altLang="zh-CN" dirty="0"/>
              <a:t>Bert</a:t>
            </a:r>
            <a:r>
              <a:rPr lang="zh-CN" altLang="en-US" dirty="0"/>
              <a:t>，是目前最流行的预训练模型。</a:t>
            </a:r>
          </a:p>
        </p:txBody>
      </p:sp>
    </p:spTree>
    <p:extLst>
      <p:ext uri="{BB962C8B-B14F-4D97-AF65-F5344CB8AC3E}">
        <p14:creationId xmlns:p14="http://schemas.microsoft.com/office/powerpoint/2010/main" val="3914812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04E391-13A7-4D9E-AF8A-017F378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4CA783-4ED4-40B8-BCF1-2045C9BC2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071" cy="4351338"/>
          </a:xfrm>
        </p:spPr>
        <p:txBody>
          <a:bodyPr/>
          <a:lstStyle/>
          <a:p>
            <a:pPr algn="just"/>
            <a:r>
              <a:rPr lang="en-US" altLang="zh-CN" sz="2400" dirty="0"/>
              <a:t>Bert</a:t>
            </a:r>
            <a:r>
              <a:rPr lang="zh-CN" altLang="en-US" sz="2400" dirty="0"/>
              <a:t>以</a:t>
            </a:r>
            <a:r>
              <a:rPr lang="en-US" altLang="zh-CN" sz="2400" dirty="0"/>
              <a:t>transformer</a:t>
            </a:r>
            <a:r>
              <a:rPr lang="zh-CN" altLang="en-US" sz="2400" dirty="0"/>
              <a:t>为基础，其网络架构如右图；</a:t>
            </a:r>
            <a:endParaRPr lang="en-US" altLang="zh-CN" sz="2400" dirty="0"/>
          </a:p>
          <a:p>
            <a:pPr lvl="1" algn="just"/>
            <a:r>
              <a:rPr lang="en-US" altLang="zh-CN" sz="2000" dirty="0"/>
              <a:t>E</a:t>
            </a:r>
            <a:r>
              <a:rPr lang="zh-CN" altLang="en-US" sz="2000" dirty="0"/>
              <a:t>是输入层，代表每个</a:t>
            </a:r>
            <a:r>
              <a:rPr lang="en-US" altLang="zh-CN" sz="2000" dirty="0"/>
              <a:t>token</a:t>
            </a:r>
            <a:r>
              <a:rPr lang="zh-CN" altLang="en-US" sz="2000" dirty="0"/>
              <a:t>的语义表示向量，是待学习的参数；</a:t>
            </a:r>
            <a:endParaRPr lang="en-US" altLang="zh-CN" sz="2000" dirty="0"/>
          </a:p>
          <a:p>
            <a:pPr lvl="1" algn="just"/>
            <a:r>
              <a:rPr lang="en-US" altLang="zh-CN" sz="2000" dirty="0" err="1"/>
              <a:t>Trm</a:t>
            </a:r>
            <a:r>
              <a:rPr lang="zh-CN" altLang="en-US" sz="2000" dirty="0"/>
              <a:t>是</a:t>
            </a:r>
            <a:r>
              <a:rPr lang="en-US" altLang="zh-CN" sz="2000" dirty="0"/>
              <a:t>Transformer</a:t>
            </a:r>
            <a:r>
              <a:rPr lang="zh-CN" altLang="en-US" sz="2000" dirty="0"/>
              <a:t>，对应于前面提到的</a:t>
            </a:r>
            <a:r>
              <a:rPr lang="en-US" altLang="zh-CN" sz="2000" dirty="0"/>
              <a:t>encoder</a:t>
            </a:r>
            <a:r>
              <a:rPr lang="zh-CN" altLang="en-US" sz="2000" dirty="0"/>
              <a:t>的</a:t>
            </a:r>
            <a:r>
              <a:rPr lang="en-US" altLang="zh-CN" sz="2000" dirty="0"/>
              <a:t>enc-cell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lvl="1" algn="just"/>
            <a:r>
              <a:rPr lang="en-US" altLang="zh-CN" sz="2000" dirty="0"/>
              <a:t>T</a:t>
            </a:r>
            <a:r>
              <a:rPr lang="zh-CN" altLang="en-US" sz="2000" dirty="0"/>
              <a:t>是输出层，根据任务不同选择不同的结构，例如</a:t>
            </a:r>
            <a:r>
              <a:rPr lang="en-US" altLang="zh-CN" sz="2000" dirty="0"/>
              <a:t>softmax</a:t>
            </a:r>
            <a:r>
              <a:rPr lang="zh-CN" altLang="en-US" sz="2000" dirty="0"/>
              <a:t>或</a:t>
            </a:r>
            <a:r>
              <a:rPr lang="en-US" altLang="zh-CN" sz="2000" dirty="0"/>
              <a:t>CRF</a:t>
            </a:r>
            <a:r>
              <a:rPr lang="zh-CN" altLang="en-US" sz="2000" dirty="0"/>
              <a:t>等；</a:t>
            </a:r>
            <a:endParaRPr lang="en-US" altLang="zh-CN" sz="2000" dirty="0"/>
          </a:p>
          <a:p>
            <a:pPr algn="just"/>
            <a:r>
              <a:rPr lang="en-US" altLang="zh-CN" sz="2400" dirty="0"/>
              <a:t>Bert</a:t>
            </a:r>
            <a:r>
              <a:rPr lang="zh-CN" altLang="en-US" sz="2400" dirty="0"/>
              <a:t>有两种版本：</a:t>
            </a:r>
            <a:endParaRPr lang="en-US" altLang="zh-CN" sz="2400" dirty="0"/>
          </a:p>
          <a:p>
            <a:pPr lvl="1" algn="just"/>
            <a:r>
              <a:rPr lang="en-US" altLang="zh-CN" sz="2000" dirty="0"/>
              <a:t>L</a:t>
            </a:r>
            <a:r>
              <a:rPr lang="zh-CN" altLang="en-US" sz="2000" dirty="0"/>
              <a:t>为</a:t>
            </a:r>
            <a:r>
              <a:rPr lang="en-US" altLang="zh-CN" sz="2000" dirty="0" err="1"/>
              <a:t>Trm</a:t>
            </a:r>
            <a:r>
              <a:rPr lang="zh-CN" altLang="en-US" sz="2000" dirty="0"/>
              <a:t>层数，</a:t>
            </a:r>
            <a:r>
              <a:rPr lang="en-US" altLang="zh-CN" sz="2000" dirty="0"/>
              <a:t>H</a:t>
            </a:r>
            <a:r>
              <a:rPr lang="zh-CN" altLang="en-US" sz="2000" dirty="0"/>
              <a:t>为</a:t>
            </a:r>
            <a:r>
              <a:rPr lang="en-US" altLang="zh-CN" sz="2000" dirty="0" err="1"/>
              <a:t>Trm</a:t>
            </a:r>
            <a:r>
              <a:rPr lang="zh-CN" altLang="en-US" sz="2000" dirty="0"/>
              <a:t>隐向量维度，</a:t>
            </a:r>
            <a:r>
              <a:rPr lang="en-US" altLang="zh-CN" sz="2000" dirty="0"/>
              <a:t>A</a:t>
            </a:r>
            <a:r>
              <a:rPr lang="zh-CN" altLang="en-US" sz="2000" dirty="0"/>
              <a:t>为头数；</a:t>
            </a:r>
            <a:endParaRPr lang="en-US" altLang="zh-CN" sz="2000" dirty="0"/>
          </a:p>
          <a:p>
            <a:pPr lvl="1" algn="just"/>
            <a:endParaRPr lang="zh-CN" altLang="en-US" sz="2000" dirty="0"/>
          </a:p>
        </p:txBody>
      </p:sp>
      <p:pic>
        <p:nvPicPr>
          <p:cNvPr id="5" name="图片 4" descr="图片包含 游戏机, 文字&#10;&#10;描述已自动生成">
            <a:extLst>
              <a:ext uri="{FF2B5EF4-FFF2-40B4-BE49-F238E27FC236}">
                <a16:creationId xmlns:a16="http://schemas.microsoft.com/office/drawing/2014/main" id="{35B42DA6-C2AF-4E41-A8C7-559618B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71" y="1660620"/>
            <a:ext cx="5363497" cy="4727063"/>
          </a:xfrm>
          <a:prstGeom prst="rect">
            <a:avLst/>
          </a:prstGeom>
        </p:spPr>
      </p:pic>
      <p:pic>
        <p:nvPicPr>
          <p:cNvPr id="7" name="图片 6" descr="图片包含 游戏机, 钟表&#10;&#10;描述已自动生成">
            <a:extLst>
              <a:ext uri="{FF2B5EF4-FFF2-40B4-BE49-F238E27FC236}">
                <a16:creationId xmlns:a16="http://schemas.microsoft.com/office/drawing/2014/main" id="{72C13426-394C-4539-9519-6CE56E79E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71" y="5228368"/>
            <a:ext cx="4750729" cy="5896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D03B74C-71DC-4F42-B299-6A547D99B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3" y="5920229"/>
            <a:ext cx="4606413" cy="53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2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7FF0A-8812-46E0-BB9B-C1D62727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30E73-EB28-4A70-AA60-E0ABECA1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Bert</a:t>
            </a:r>
            <a:r>
              <a:rPr lang="zh-CN" altLang="en-US" dirty="0"/>
              <a:t>的输入序列不同于一般的输入序列，包含一些增强标识；这些标识使其不仅可以表示一个句子，也可以表示一对句子，例如问答对；其结构如下图：</a:t>
            </a:r>
          </a:p>
        </p:txBody>
      </p:sp>
      <p:pic>
        <p:nvPicPr>
          <p:cNvPr id="5" name="图片 4" descr="图片包含 游戏机, 键盘&#10;&#10;描述已自动生成">
            <a:extLst>
              <a:ext uri="{FF2B5EF4-FFF2-40B4-BE49-F238E27FC236}">
                <a16:creationId xmlns:a16="http://schemas.microsoft.com/office/drawing/2014/main" id="{11294014-E57E-4F19-ABD1-0110EAEA1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177" y="3191200"/>
            <a:ext cx="9721645" cy="34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85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F2273-AACF-4A64-B115-D8D344F0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26BD4C-EEBA-4009-AB7A-69340BF0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zh-CN" sz="2400" dirty="0"/>
              <a:t>Token embedding</a:t>
            </a:r>
            <a:r>
              <a:rPr lang="zh-CN" altLang="en-US" sz="2400" dirty="0"/>
              <a:t>是待学习的语义向量；</a:t>
            </a:r>
            <a:endParaRPr lang="en-US" altLang="zh-CN" sz="2400" dirty="0"/>
          </a:p>
          <a:p>
            <a:pPr algn="just"/>
            <a:r>
              <a:rPr lang="en-US" altLang="zh-CN" sz="2400" dirty="0"/>
              <a:t>Segment embedding</a:t>
            </a:r>
            <a:r>
              <a:rPr lang="zh-CN" altLang="en-US" sz="2400" dirty="0"/>
              <a:t>是待学习的分句向量，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A</a:t>
            </a:r>
            <a:r>
              <a:rPr lang="zh-CN" altLang="en-US" sz="2400" dirty="0"/>
              <a:t>代表第一个句子，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B</a:t>
            </a:r>
            <a:r>
              <a:rPr lang="zh-CN" altLang="en-US" sz="2400" dirty="0"/>
              <a:t>代表第二个句子；如果输入只包含一个句子，则只使用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A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algn="just"/>
            <a:r>
              <a:rPr lang="en-US" altLang="zh-CN" sz="2400" dirty="0"/>
              <a:t>Position embedding</a:t>
            </a:r>
            <a:r>
              <a:rPr lang="zh-CN" altLang="en-US" sz="2400" dirty="0"/>
              <a:t>是待学习的位置向量。支持最多</a:t>
            </a:r>
            <a:r>
              <a:rPr lang="en-US" altLang="zh-CN" sz="2400" dirty="0"/>
              <a:t>512</a:t>
            </a:r>
            <a:r>
              <a:rPr lang="zh-CN" altLang="en-US" sz="2400" dirty="0"/>
              <a:t>个位置；此处没有采用</a:t>
            </a:r>
            <a:r>
              <a:rPr lang="en-US" altLang="zh-CN" sz="2400" dirty="0"/>
              <a:t>Transformer Net</a:t>
            </a:r>
            <a:r>
              <a:rPr lang="zh-CN" altLang="en-US" sz="2400" dirty="0"/>
              <a:t>中的正弦波位置向量，而是采用待学习的位置向量；</a:t>
            </a:r>
            <a:endParaRPr lang="en-US" altLang="zh-CN" sz="2400" dirty="0"/>
          </a:p>
          <a:p>
            <a:pPr algn="just"/>
            <a:r>
              <a:rPr lang="zh-CN" altLang="en-US" sz="2400" dirty="0"/>
              <a:t>每个输入序列的第一个</a:t>
            </a:r>
            <a:r>
              <a:rPr lang="en-US" altLang="zh-CN" sz="2400" dirty="0"/>
              <a:t>token</a:t>
            </a:r>
            <a:r>
              <a:rPr lang="zh-CN" altLang="en-US" sz="2400" dirty="0"/>
              <a:t>都是</a:t>
            </a:r>
            <a:r>
              <a:rPr lang="en-US" altLang="zh-CN" sz="2400" dirty="0"/>
              <a:t>[CLS]</a:t>
            </a:r>
            <a:r>
              <a:rPr lang="zh-CN" altLang="en-US" sz="2400" dirty="0"/>
              <a:t>，代表输入序列的信息，用于分类任务；用于其他任务时，可以忽略此</a:t>
            </a:r>
            <a:r>
              <a:rPr lang="en-US" altLang="zh-CN" sz="2400" dirty="0"/>
              <a:t>token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algn="just"/>
            <a:r>
              <a:rPr lang="zh-CN" altLang="en-US" sz="2400" dirty="0"/>
              <a:t>如果输入序列中包含两个句子，则使用</a:t>
            </a:r>
            <a:r>
              <a:rPr lang="en-US" altLang="zh-CN" sz="2400" dirty="0"/>
              <a:t>[SEP]</a:t>
            </a:r>
            <a:r>
              <a:rPr lang="zh-CN" altLang="en-US" sz="2400" dirty="0"/>
              <a:t>区分两个句子；输入序列的最后一个</a:t>
            </a:r>
            <a:r>
              <a:rPr lang="en-US" altLang="zh-CN" sz="2400" dirty="0"/>
              <a:t>token</a:t>
            </a:r>
            <a:r>
              <a:rPr lang="zh-CN" altLang="en-US" sz="2400" dirty="0"/>
              <a:t>也是</a:t>
            </a:r>
            <a:r>
              <a:rPr lang="en-US" altLang="zh-CN" sz="2400" dirty="0"/>
              <a:t>[SEP]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algn="just"/>
            <a:r>
              <a:rPr lang="zh-CN" altLang="en-US" sz="2400" dirty="0"/>
              <a:t>三种</a:t>
            </a:r>
            <a:r>
              <a:rPr lang="en-US" altLang="zh-CN" sz="2400" dirty="0"/>
              <a:t>embedding</a:t>
            </a:r>
            <a:r>
              <a:rPr lang="zh-CN" altLang="en-US" sz="2400" dirty="0"/>
              <a:t>进行元素级相加，作为最终的输入序列用于后续计算；</a:t>
            </a:r>
          </a:p>
        </p:txBody>
      </p:sp>
    </p:spTree>
    <p:extLst>
      <p:ext uri="{BB962C8B-B14F-4D97-AF65-F5344CB8AC3E}">
        <p14:creationId xmlns:p14="http://schemas.microsoft.com/office/powerpoint/2010/main" val="3644264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07F30-EF1C-4F32-99BD-B57C7F31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1DA56-E3D0-48BA-8C2D-A70585793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传统的</a:t>
            </a:r>
            <a:r>
              <a:rPr lang="en-US" altLang="zh-CN" dirty="0"/>
              <a:t>LM</a:t>
            </a:r>
            <a:r>
              <a:rPr lang="zh-CN" altLang="en-US" dirty="0"/>
              <a:t>训练方式是自左向右的单向方式，通过这种训练方式得到的词向量，其包含的信息势必比双向方式得到的词向量包含的信息少；为此，我们设计了两个预训练任务（</a:t>
            </a:r>
            <a:r>
              <a:rPr lang="en-US" altLang="zh-CN" dirty="0"/>
              <a:t>pre-training tasks</a:t>
            </a:r>
            <a:r>
              <a:rPr lang="zh-CN" altLang="en-US" dirty="0"/>
              <a:t>）训练</a:t>
            </a:r>
            <a:r>
              <a:rPr lang="en-US" altLang="zh-CN" dirty="0"/>
              <a:t>Bert</a:t>
            </a:r>
            <a:r>
              <a:rPr lang="zh-CN" altLang="en-US" dirty="0"/>
              <a:t>；</a:t>
            </a:r>
            <a:endParaRPr lang="en-US" altLang="zh-CN" dirty="0"/>
          </a:p>
          <a:p>
            <a:pPr algn="just"/>
            <a:r>
              <a:rPr lang="zh-CN" altLang="en-US" dirty="0"/>
              <a:t>第一个任务称为</a:t>
            </a:r>
            <a:r>
              <a:rPr lang="en-US" altLang="zh-CN" dirty="0"/>
              <a:t>Masked LM(MLM)</a:t>
            </a:r>
            <a:r>
              <a:rPr lang="zh-CN" altLang="en-US" dirty="0"/>
              <a:t>：即我们以下列方式随机替换输入序列中的某些</a:t>
            </a:r>
            <a:r>
              <a:rPr lang="en-US" altLang="zh-CN" dirty="0"/>
              <a:t>token</a:t>
            </a:r>
            <a:r>
              <a:rPr lang="zh-CN" altLang="en-US" dirty="0"/>
              <a:t>，然后在输出序列中预测该</a:t>
            </a:r>
            <a:r>
              <a:rPr lang="en-US" altLang="zh-CN" dirty="0"/>
              <a:t>token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 algn="just"/>
            <a:r>
              <a:rPr lang="zh-CN" altLang="en-US" dirty="0"/>
              <a:t>对于每个输入序列，随机将其中</a:t>
            </a:r>
            <a:r>
              <a:rPr lang="en-US" altLang="zh-CN" dirty="0"/>
              <a:t>15%</a:t>
            </a:r>
            <a:r>
              <a:rPr lang="zh-CN" altLang="en-US" dirty="0"/>
              <a:t>的</a:t>
            </a:r>
            <a:r>
              <a:rPr lang="en-US" altLang="zh-CN" dirty="0"/>
              <a:t>token</a:t>
            </a:r>
            <a:r>
              <a:rPr lang="zh-CN" altLang="en-US" dirty="0"/>
              <a:t>进行替换；</a:t>
            </a:r>
            <a:endParaRPr lang="en-US" altLang="zh-CN" dirty="0"/>
          </a:p>
          <a:p>
            <a:pPr lvl="1" algn="just"/>
            <a:r>
              <a:rPr lang="en-US" altLang="zh-CN" dirty="0"/>
              <a:t>80%</a:t>
            </a:r>
            <a:r>
              <a:rPr lang="zh-CN" altLang="en-US" dirty="0"/>
              <a:t>的概率，将该</a:t>
            </a:r>
            <a:r>
              <a:rPr lang="en-US" altLang="zh-CN" dirty="0"/>
              <a:t>token</a:t>
            </a:r>
            <a:r>
              <a:rPr lang="zh-CN" altLang="en-US" dirty="0"/>
              <a:t>替换为</a:t>
            </a:r>
            <a:r>
              <a:rPr lang="en-US" altLang="zh-CN" dirty="0"/>
              <a:t>[MASK]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en-US" altLang="zh-CN" dirty="0"/>
              <a:t>10%</a:t>
            </a:r>
            <a:r>
              <a:rPr lang="zh-CN" altLang="en-US" dirty="0"/>
              <a:t>的概率，将该</a:t>
            </a:r>
            <a:r>
              <a:rPr lang="en-US" altLang="zh-CN" dirty="0"/>
              <a:t>token</a:t>
            </a:r>
            <a:r>
              <a:rPr lang="zh-CN" altLang="en-US" dirty="0"/>
              <a:t>替换为一个随机</a:t>
            </a:r>
            <a:r>
              <a:rPr lang="en-US" altLang="zh-CN" dirty="0"/>
              <a:t>token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r>
              <a:rPr lang="en-US" altLang="zh-CN" dirty="0"/>
              <a:t>10%</a:t>
            </a:r>
            <a:r>
              <a:rPr lang="zh-CN" altLang="en-US" dirty="0"/>
              <a:t>的概率，不替换该</a:t>
            </a:r>
            <a:r>
              <a:rPr lang="en-US" altLang="zh-CN" dirty="0"/>
              <a:t>token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968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B63EE6-1BFB-4417-9DCF-0699CE56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927F58-DD4D-4C4F-B326-839D1D56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使用上述的替换方案，是为了解决在训练中可以见到</a:t>
            </a:r>
            <a:r>
              <a:rPr lang="en-US" altLang="zh-CN" dirty="0"/>
              <a:t>[MASK]</a:t>
            </a:r>
            <a:r>
              <a:rPr lang="zh-CN" altLang="en-US" dirty="0"/>
              <a:t>，而在测试中见不到</a:t>
            </a:r>
            <a:r>
              <a:rPr lang="en-US" altLang="zh-CN" dirty="0"/>
              <a:t>[MASK]</a:t>
            </a:r>
            <a:r>
              <a:rPr lang="zh-CN" altLang="en-US" dirty="0"/>
              <a:t>这种差异，防止模型对</a:t>
            </a:r>
            <a:r>
              <a:rPr lang="en-US" altLang="zh-CN" dirty="0"/>
              <a:t>[MASK]</a:t>
            </a:r>
            <a:r>
              <a:rPr lang="zh-CN" altLang="en-US" dirty="0"/>
              <a:t>赋予特殊的语义，提高模型的泛化性；</a:t>
            </a:r>
            <a:endParaRPr lang="en-US" altLang="zh-CN" dirty="0"/>
          </a:p>
          <a:p>
            <a:pPr algn="just"/>
            <a:r>
              <a:rPr lang="zh-CN" altLang="en-US" dirty="0"/>
              <a:t>通过这种方式，</a:t>
            </a:r>
            <a:r>
              <a:rPr lang="en-US" altLang="zh-CN" dirty="0"/>
              <a:t>Bert encoder</a:t>
            </a:r>
            <a:r>
              <a:rPr lang="zh-CN" altLang="en-US" dirty="0"/>
              <a:t>并不知道哪些</a:t>
            </a:r>
            <a:r>
              <a:rPr lang="en-US" altLang="zh-CN" dirty="0"/>
              <a:t>token</a:t>
            </a:r>
            <a:r>
              <a:rPr lang="zh-CN" altLang="en-US" dirty="0"/>
              <a:t>会被要求预测或被替换，为此它被强迫为每个</a:t>
            </a:r>
            <a:r>
              <a:rPr lang="en-US" altLang="zh-CN" dirty="0"/>
              <a:t>token</a:t>
            </a:r>
            <a:r>
              <a:rPr lang="zh-CN" altLang="en-US" dirty="0"/>
              <a:t>保持一个包含充分的上下文信息的语义表示；</a:t>
            </a:r>
            <a:endParaRPr lang="en-US" altLang="zh-CN" dirty="0"/>
          </a:p>
          <a:p>
            <a:pPr algn="just"/>
            <a:r>
              <a:rPr lang="zh-CN" altLang="en-US" dirty="0"/>
              <a:t>由于每个输入序列中只有</a:t>
            </a:r>
            <a:r>
              <a:rPr lang="en-US" altLang="zh-CN" dirty="0"/>
              <a:t>15%</a:t>
            </a:r>
            <a:r>
              <a:rPr lang="zh-CN" altLang="en-US" dirty="0"/>
              <a:t>的</a:t>
            </a:r>
            <a:r>
              <a:rPr lang="en-US" altLang="zh-CN" dirty="0"/>
              <a:t>token</a:t>
            </a:r>
            <a:r>
              <a:rPr lang="zh-CN" altLang="en-US" dirty="0"/>
              <a:t>被预测（传统</a:t>
            </a:r>
            <a:r>
              <a:rPr lang="en-US" altLang="zh-CN" dirty="0"/>
              <a:t>LM</a:t>
            </a:r>
            <a:r>
              <a:rPr lang="zh-CN" altLang="en-US" dirty="0"/>
              <a:t>任务中整个输入序列都会被逐字预测），所有模型收敛所需的训练时间延长了，但是模型得到的语义向量，其效果要优于传统的</a:t>
            </a:r>
            <a:r>
              <a:rPr lang="en-US" altLang="zh-CN" dirty="0"/>
              <a:t>LM</a:t>
            </a:r>
            <a:r>
              <a:rPr lang="zh-CN" altLang="en-US" dirty="0"/>
              <a:t>模型；</a:t>
            </a:r>
          </a:p>
        </p:txBody>
      </p:sp>
    </p:spTree>
    <p:extLst>
      <p:ext uri="{BB962C8B-B14F-4D97-AF65-F5344CB8AC3E}">
        <p14:creationId xmlns:p14="http://schemas.microsoft.com/office/powerpoint/2010/main" val="1978616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B31F35-532E-425A-8071-8421C913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9944F3-2255-4CB2-B919-BD22DF3C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第二个任务称为</a:t>
            </a:r>
            <a:r>
              <a:rPr lang="en-US" altLang="zh-CN" dirty="0"/>
              <a:t>Next Sentence Prediction(NSP)</a:t>
            </a:r>
            <a:r>
              <a:rPr lang="zh-CN" altLang="en-US" dirty="0"/>
              <a:t>：从样本中抽取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两个句子，</a:t>
            </a:r>
            <a:r>
              <a:rPr lang="en-US" altLang="zh-CN" dirty="0"/>
              <a:t>50%</a:t>
            </a:r>
            <a:r>
              <a:rPr lang="zh-CN" altLang="en-US" dirty="0"/>
              <a:t>的概率</a:t>
            </a:r>
            <a:r>
              <a:rPr lang="en-US" altLang="zh-CN" dirty="0"/>
              <a:t>B</a:t>
            </a:r>
            <a:r>
              <a:rPr lang="zh-CN" altLang="en-US" dirty="0"/>
              <a:t>是</a:t>
            </a:r>
            <a:r>
              <a:rPr lang="en-US" altLang="zh-CN" dirty="0"/>
              <a:t>A</a:t>
            </a:r>
            <a:r>
              <a:rPr lang="zh-CN" altLang="en-US" dirty="0"/>
              <a:t>的下一句，</a:t>
            </a:r>
            <a:r>
              <a:rPr lang="en-US" altLang="zh-CN" dirty="0"/>
              <a:t>50%</a:t>
            </a:r>
            <a:r>
              <a:rPr lang="zh-CN" altLang="en-US" dirty="0"/>
              <a:t>的概率</a:t>
            </a:r>
            <a:r>
              <a:rPr lang="en-US" altLang="zh-CN" dirty="0"/>
              <a:t>B</a:t>
            </a:r>
            <a:r>
              <a:rPr lang="zh-CN" altLang="en-US" dirty="0"/>
              <a:t>不是</a:t>
            </a:r>
            <a:r>
              <a:rPr lang="en-US" altLang="zh-CN" dirty="0"/>
              <a:t>A</a:t>
            </a:r>
            <a:r>
              <a:rPr lang="zh-CN" altLang="en-US" dirty="0"/>
              <a:t>的下一句，此时随机在语料中抽取句子；任务的目标是预测</a:t>
            </a:r>
            <a:r>
              <a:rPr lang="en-US" altLang="zh-CN" dirty="0"/>
              <a:t>B</a:t>
            </a:r>
            <a:r>
              <a:rPr lang="zh-CN" altLang="en-US" dirty="0"/>
              <a:t>是否是</a:t>
            </a:r>
            <a:r>
              <a:rPr lang="en-US" altLang="zh-CN" dirty="0"/>
              <a:t>A</a:t>
            </a:r>
            <a:r>
              <a:rPr lang="zh-CN" altLang="en-US" dirty="0"/>
              <a:t>的下一句；</a:t>
            </a:r>
            <a:endParaRPr lang="en-US" altLang="zh-CN" dirty="0"/>
          </a:p>
          <a:p>
            <a:pPr algn="just"/>
            <a:r>
              <a:rPr lang="zh-CN" altLang="en-US" dirty="0"/>
              <a:t>我们抽取输出序列的第一个</a:t>
            </a:r>
            <a:r>
              <a:rPr lang="en-US" altLang="zh-CN" dirty="0"/>
              <a:t>token[CLS]</a:t>
            </a:r>
            <a:r>
              <a:rPr lang="zh-CN" altLang="en-US" dirty="0"/>
              <a:t>的语义向量，用于后续的分类任务，为此强迫</a:t>
            </a:r>
            <a:r>
              <a:rPr lang="en-US" altLang="zh-CN" dirty="0"/>
              <a:t>[CLS]</a:t>
            </a:r>
            <a:r>
              <a:rPr lang="zh-CN" altLang="en-US" dirty="0"/>
              <a:t>学习跨句子的语义信息；</a:t>
            </a:r>
            <a:endParaRPr lang="en-US" altLang="zh-CN" dirty="0"/>
          </a:p>
          <a:p>
            <a:pPr algn="just"/>
            <a:r>
              <a:rPr lang="zh-CN" altLang="en-US" dirty="0"/>
              <a:t>诸如</a:t>
            </a:r>
            <a:r>
              <a:rPr lang="en-US" altLang="zh-CN" dirty="0"/>
              <a:t>QA</a:t>
            </a:r>
            <a:r>
              <a:rPr lang="zh-CN" altLang="en-US" dirty="0"/>
              <a:t>等许多任务需要回答两个句子的关系，这要求模型可以理解不同句子间的关系；</a:t>
            </a:r>
            <a:r>
              <a:rPr lang="en-US" altLang="zh-CN" dirty="0"/>
              <a:t>MLM</a:t>
            </a:r>
            <a:r>
              <a:rPr lang="zh-CN" altLang="en-US" dirty="0"/>
              <a:t>任务无法使语义向量学习到这种关系信息，</a:t>
            </a:r>
            <a:r>
              <a:rPr lang="en-US" altLang="zh-CN" dirty="0"/>
              <a:t>NSP</a:t>
            </a:r>
            <a:r>
              <a:rPr lang="zh-CN" altLang="en-US" dirty="0"/>
              <a:t>任务则可以；</a:t>
            </a:r>
            <a:endParaRPr lang="en-US" altLang="zh-CN" dirty="0"/>
          </a:p>
          <a:p>
            <a:pPr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8696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C87D0-A2D2-4037-898A-94DDB40B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and Contextual Embeddings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101A3-95F3-4A5D-A6BD-D6061DE7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5774" cy="4351338"/>
          </a:xfrm>
        </p:spPr>
        <p:txBody>
          <a:bodyPr/>
          <a:lstStyle/>
          <a:p>
            <a:pPr algn="just"/>
            <a:r>
              <a:rPr lang="zh-CN" altLang="en-US" dirty="0"/>
              <a:t>完成</a:t>
            </a:r>
            <a:r>
              <a:rPr lang="en-US" altLang="zh-CN" dirty="0"/>
              <a:t>pre-training</a:t>
            </a:r>
            <a:r>
              <a:rPr lang="zh-CN" altLang="en-US" dirty="0"/>
              <a:t>后，还需要进行</a:t>
            </a:r>
            <a:r>
              <a:rPr lang="en-US" altLang="zh-CN" dirty="0"/>
              <a:t>fine-tuning</a:t>
            </a:r>
            <a:r>
              <a:rPr lang="zh-CN" altLang="en-US" dirty="0"/>
              <a:t>，使语义向量学习到基于任务的语义信息；根据未来的任务可以选择不同的</a:t>
            </a:r>
            <a:r>
              <a:rPr lang="en-US" altLang="zh-CN" dirty="0"/>
              <a:t>fine-tuning</a:t>
            </a:r>
            <a:r>
              <a:rPr lang="zh-CN" altLang="en-US" dirty="0"/>
              <a:t>方式，如右图；</a:t>
            </a:r>
            <a:endParaRPr lang="en-US" altLang="zh-CN" dirty="0"/>
          </a:p>
          <a:p>
            <a:pPr algn="just"/>
            <a:r>
              <a:rPr lang="zh-CN" altLang="en-US" dirty="0"/>
              <a:t>以</a:t>
            </a:r>
            <a:r>
              <a:rPr lang="en-US" altLang="zh-CN" dirty="0"/>
              <a:t>single sentence classification</a:t>
            </a:r>
            <a:r>
              <a:rPr lang="zh-CN" altLang="en-US" dirty="0"/>
              <a:t>为例，新增一个</a:t>
            </a:r>
            <a:r>
              <a:rPr lang="en-US" altLang="zh-CN" dirty="0" err="1"/>
              <a:t>FF+softmax</a:t>
            </a:r>
            <a:r>
              <a:rPr lang="zh-CN" altLang="en-US" dirty="0"/>
              <a:t>的分类层，以</a:t>
            </a:r>
            <a:r>
              <a:rPr lang="en-US" altLang="zh-CN" dirty="0"/>
              <a:t>[CLS]</a:t>
            </a:r>
            <a:r>
              <a:rPr lang="zh-CN" altLang="en-US" dirty="0"/>
              <a:t>的语义向量为输入，输出任务类别，此时优化</a:t>
            </a:r>
            <a:r>
              <a:rPr lang="en-US" altLang="zh-CN" dirty="0"/>
              <a:t>Bert</a:t>
            </a:r>
            <a:r>
              <a:rPr lang="zh-CN" altLang="en-US" dirty="0"/>
              <a:t>和新增分类层的参数，使</a:t>
            </a:r>
            <a:r>
              <a:rPr lang="en-US" altLang="zh-CN" dirty="0"/>
              <a:t>Bert</a:t>
            </a:r>
            <a:r>
              <a:rPr lang="zh-CN" altLang="en-US" dirty="0"/>
              <a:t>学习到任务的信息；</a:t>
            </a:r>
            <a:endParaRPr lang="en-US" altLang="zh-CN" dirty="0"/>
          </a:p>
          <a:p>
            <a:pPr algn="just"/>
            <a:r>
              <a:rPr lang="zh-CN" altLang="en-US" dirty="0"/>
              <a:t>超参数保持不变，除了学习率；</a:t>
            </a:r>
          </a:p>
        </p:txBody>
      </p:sp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DF2A303-8455-4FA3-AD1F-AA9AA56F2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74" y="1690688"/>
            <a:ext cx="5098026" cy="49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71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95B74-D3BD-441E-8442-8C621236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Visualization</a:t>
            </a:r>
            <a:endParaRPr lang="zh-CN" altLang="en-US" dirty="0"/>
          </a:p>
        </p:txBody>
      </p:sp>
      <p:pic>
        <p:nvPicPr>
          <p:cNvPr id="6" name="内容占位符 5" descr="图片包含 游戏机&#10;&#10;描述已自动生成">
            <a:extLst>
              <a:ext uri="{FF2B5EF4-FFF2-40B4-BE49-F238E27FC236}">
                <a16:creationId xmlns:a16="http://schemas.microsoft.com/office/drawing/2014/main" id="{1F660773-05A5-4428-9221-C4F4997E6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492" y="1463656"/>
            <a:ext cx="8855016" cy="5029219"/>
          </a:xfrm>
        </p:spPr>
      </p:pic>
    </p:spTree>
    <p:extLst>
      <p:ext uri="{BB962C8B-B14F-4D97-AF65-F5344CB8AC3E}">
        <p14:creationId xmlns:p14="http://schemas.microsoft.com/office/powerpoint/2010/main" val="1274581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BC8E8-A55E-42E9-993E-8E4F81C5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results on GLUE tasks</a:t>
            </a:r>
            <a:endParaRPr lang="zh-CN" altLang="en-US" dirty="0"/>
          </a:p>
        </p:txBody>
      </p:sp>
      <p:pic>
        <p:nvPicPr>
          <p:cNvPr id="5" name="内容占位符 4" descr="手机屏幕的截图&#10;&#10;描述已自动生成">
            <a:extLst>
              <a:ext uri="{FF2B5EF4-FFF2-40B4-BE49-F238E27FC236}">
                <a16:creationId xmlns:a16="http://schemas.microsoft.com/office/drawing/2014/main" id="{3F5BFA40-F753-4D8D-AF20-86F069588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9011"/>
            <a:ext cx="10515600" cy="2344566"/>
          </a:xfrm>
        </p:spPr>
      </p:pic>
    </p:spTree>
    <p:extLst>
      <p:ext uri="{BB962C8B-B14F-4D97-AF65-F5344CB8AC3E}">
        <p14:creationId xmlns:p14="http://schemas.microsoft.com/office/powerpoint/2010/main" val="1843547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F8768-BEF0-4743-84A6-AAF36E39F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solidFill>
                  <a:prstClr val="black"/>
                </a:solidFill>
              </a:rPr>
              <a:t>Neural Language Models and Generation Revisited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6C6479E7-098F-4D07-84CC-6AF36349A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91" y="1542762"/>
            <a:ext cx="9277218" cy="5061905"/>
          </a:xfrm>
        </p:spPr>
      </p:pic>
    </p:spTree>
    <p:extLst>
      <p:ext uri="{BB962C8B-B14F-4D97-AF65-F5344CB8AC3E}">
        <p14:creationId xmlns:p14="http://schemas.microsoft.com/office/powerpoint/2010/main" val="2939498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C2144-FEEE-482C-AA52-59E233108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 results on </a:t>
            </a:r>
            <a:r>
              <a:rPr lang="en-US" altLang="zh-CN" dirty="0" err="1"/>
              <a:t>SQuAD</a:t>
            </a:r>
            <a:r>
              <a:rPr lang="en-US" altLang="zh-CN" dirty="0"/>
              <a:t> leaderboard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CEC4062D-D8FA-4E41-8E06-DACB736F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211" y="1604405"/>
            <a:ext cx="5321578" cy="4899640"/>
          </a:xfrm>
        </p:spPr>
      </p:pic>
    </p:spTree>
    <p:extLst>
      <p:ext uri="{BB962C8B-B14F-4D97-AF65-F5344CB8AC3E}">
        <p14:creationId xmlns:p14="http://schemas.microsoft.com/office/powerpoint/2010/main" val="1093497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CD9BF-A8A6-4F87-B1FE-D6D0C1D9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 of pre-training task</a:t>
            </a:r>
            <a:endParaRPr lang="zh-CN" altLang="en-US" dirty="0"/>
          </a:p>
        </p:txBody>
      </p:sp>
      <p:pic>
        <p:nvPicPr>
          <p:cNvPr id="5" name="内容占位符 4" descr="手机屏幕截图&#10;&#10;描述已自动生成">
            <a:extLst>
              <a:ext uri="{FF2B5EF4-FFF2-40B4-BE49-F238E27FC236}">
                <a16:creationId xmlns:a16="http://schemas.microsoft.com/office/drawing/2014/main" id="{8F388136-42BC-4AAE-A59F-C54391CA1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355" y="1471664"/>
            <a:ext cx="7975289" cy="4914388"/>
          </a:xfrm>
        </p:spPr>
      </p:pic>
    </p:spTree>
    <p:extLst>
      <p:ext uri="{BB962C8B-B14F-4D97-AF65-F5344CB8AC3E}">
        <p14:creationId xmlns:p14="http://schemas.microsoft.com/office/powerpoint/2010/main" val="29224487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4B2CF9-248B-4596-B0F1-1654FFC8F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271D4-DF01-4643-A11D-B1B717BD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完成</a:t>
            </a:r>
            <a:r>
              <a:rPr lang="en-US" altLang="zh-CN" dirty="0"/>
              <a:t>PPT</a:t>
            </a:r>
            <a:r>
              <a:rPr lang="zh-CN" altLang="en-US" dirty="0"/>
              <a:t>中的亲自实现的部分</a:t>
            </a:r>
            <a:endParaRPr lang="en-US" altLang="zh-CN" dirty="0"/>
          </a:p>
          <a:p>
            <a:pPr algn="just"/>
            <a:r>
              <a:rPr lang="zh-CN" altLang="en-US" dirty="0"/>
              <a:t>完成教材中第十章的课后习题</a:t>
            </a:r>
            <a:endParaRPr lang="en-US" altLang="zh-CN" dirty="0"/>
          </a:p>
          <a:p>
            <a:pPr algn="just"/>
            <a:r>
              <a:rPr lang="zh-CN" altLang="en-US" dirty="0"/>
              <a:t>阅读论文“</a:t>
            </a:r>
            <a:r>
              <a:rPr lang="en-US" altLang="zh-CN" dirty="0"/>
              <a:t>Attention Is All You Need</a:t>
            </a:r>
            <a:r>
              <a:rPr lang="zh-CN" altLang="en-US" dirty="0"/>
              <a:t>”</a:t>
            </a:r>
            <a:endParaRPr lang="en-US" altLang="zh-CN" dirty="0"/>
          </a:p>
          <a:p>
            <a:pPr algn="just"/>
            <a:r>
              <a:rPr lang="zh-CN" altLang="en-US" dirty="0"/>
              <a:t>阅读论文“</a:t>
            </a:r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dirty="0"/>
              <a:t>Pre-training of Deep Bidirectional Transformers for Language Understanding</a:t>
            </a:r>
            <a:r>
              <a:rPr lang="zh-CN" altLang="en-US" dirty="0"/>
              <a:t>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28492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A8D75A3-00C1-41A9-88D7-351F8FD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85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EAB32-B494-4EC8-96BA-52F9B0CA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solidFill>
                  <a:prstClr val="black"/>
                </a:solidFill>
              </a:rPr>
              <a:t>Neural Language Models and Generation Revisited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7703BE-C0C4-4B23-BEAD-A9B26347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/>
              <a:t>RNN-based LM</a:t>
            </a:r>
            <a:r>
              <a:rPr lang="zh-CN" altLang="en-US" dirty="0"/>
              <a:t>及其变体的网络结构和工作原理，不仅可以用于</a:t>
            </a:r>
            <a:r>
              <a:rPr lang="en-US" altLang="zh-CN" dirty="0"/>
              <a:t>LM</a:t>
            </a:r>
            <a:r>
              <a:rPr lang="zh-CN" altLang="en-US" dirty="0"/>
              <a:t>，还可以用于机器翻译（</a:t>
            </a:r>
            <a:r>
              <a:rPr lang="en-US" altLang="zh-CN" dirty="0"/>
              <a:t>NMT, neural machine translation</a:t>
            </a:r>
            <a:r>
              <a:rPr lang="zh-CN" altLang="en-US" dirty="0"/>
              <a:t>）；</a:t>
            </a:r>
            <a:endParaRPr lang="en-US" altLang="zh-CN" dirty="0"/>
          </a:p>
          <a:p>
            <a:pPr algn="just"/>
            <a:r>
              <a:rPr lang="zh-CN" altLang="en-US" dirty="0"/>
              <a:t>训练</a:t>
            </a:r>
            <a:r>
              <a:rPr lang="en-US" altLang="zh-CN" dirty="0"/>
              <a:t>NMT</a:t>
            </a:r>
            <a:r>
              <a:rPr lang="zh-CN" altLang="en-US" dirty="0"/>
              <a:t>模型，需要包含两种语言对的语料，被称为平行语料（</a:t>
            </a:r>
            <a:r>
              <a:rPr lang="en-US" altLang="zh-CN" dirty="0"/>
              <a:t>parallel texts, bitexts</a:t>
            </a:r>
            <a:r>
              <a:rPr lang="zh-CN" altLang="en-US" dirty="0"/>
              <a:t>），每个语言对都是由一个语言的句子和翻译成另一个语言的句子组成，前者被称为源语言（</a:t>
            </a:r>
            <a:r>
              <a:rPr lang="en-US" altLang="zh-CN" dirty="0"/>
              <a:t>source</a:t>
            </a:r>
            <a:r>
              <a:rPr lang="zh-CN" altLang="en-US" dirty="0"/>
              <a:t>），后者被称为目标语言（</a:t>
            </a:r>
            <a:r>
              <a:rPr lang="en-US" altLang="zh-CN" dirty="0"/>
              <a:t>target</a:t>
            </a:r>
            <a:r>
              <a:rPr lang="zh-CN" altLang="en-US" dirty="0"/>
              <a:t>）；</a:t>
            </a:r>
            <a:endParaRPr lang="en-US" altLang="zh-CN" dirty="0"/>
          </a:p>
          <a:p>
            <a:pPr algn="just"/>
            <a:r>
              <a:rPr lang="zh-CN" altLang="en-US" dirty="0"/>
              <a:t>我们在每个</a:t>
            </a:r>
            <a:r>
              <a:rPr lang="en-US" altLang="zh-CN" dirty="0"/>
              <a:t>source</a:t>
            </a:r>
            <a:r>
              <a:rPr lang="zh-CN" altLang="en-US" dirty="0"/>
              <a:t>后增加结束标识</a:t>
            </a:r>
            <a:r>
              <a:rPr lang="en-US" altLang="zh-CN" dirty="0"/>
              <a:t>&lt;/s&gt;</a:t>
            </a:r>
            <a:r>
              <a:rPr lang="zh-CN" altLang="en-US" dirty="0"/>
              <a:t>，然后将之与</a:t>
            </a:r>
            <a:r>
              <a:rPr lang="en-US" altLang="zh-CN" dirty="0"/>
              <a:t>target</a:t>
            </a:r>
            <a:r>
              <a:rPr lang="zh-CN" altLang="en-US" dirty="0"/>
              <a:t>拼接，就得到一个训练样本，类似</a:t>
            </a:r>
            <a:r>
              <a:rPr lang="en-US" altLang="zh-CN" dirty="0"/>
              <a:t>LM</a:t>
            </a:r>
            <a:r>
              <a:rPr lang="zh-CN" altLang="en-US" dirty="0"/>
              <a:t>语料中的一个句子；然后采用与</a:t>
            </a:r>
            <a:r>
              <a:rPr lang="en-US" altLang="zh-CN" dirty="0"/>
              <a:t>LM</a:t>
            </a:r>
            <a:r>
              <a:rPr lang="zh-CN" altLang="en-US" dirty="0"/>
              <a:t>相同的工作原理，依次预测该样本中的每一个词，即可训练</a:t>
            </a:r>
            <a:r>
              <a:rPr lang="en-US" altLang="zh-CN" dirty="0"/>
              <a:t>NMT</a:t>
            </a:r>
            <a:r>
              <a:rPr lang="zh-CN" altLang="en-US" dirty="0"/>
              <a:t>模型。</a:t>
            </a:r>
          </a:p>
        </p:txBody>
      </p:sp>
    </p:spTree>
    <p:extLst>
      <p:ext uri="{BB962C8B-B14F-4D97-AF65-F5344CB8AC3E}">
        <p14:creationId xmlns:p14="http://schemas.microsoft.com/office/powerpoint/2010/main" val="198437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D288CA-ED94-4612-AE3F-04E66054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800" dirty="0">
                <a:solidFill>
                  <a:prstClr val="black"/>
                </a:solidFill>
              </a:rPr>
              <a:t>Neural Language Models and Generation Revisited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3BC89-1457-4B8C-BF2D-E8172442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38832" cy="4351338"/>
          </a:xfrm>
        </p:spPr>
        <p:txBody>
          <a:bodyPr/>
          <a:lstStyle/>
          <a:p>
            <a:pPr algn="just"/>
            <a:r>
              <a:rPr lang="en-US" altLang="zh-CN" dirty="0"/>
              <a:t>NMT</a:t>
            </a:r>
            <a:r>
              <a:rPr lang="zh-CN" altLang="en-US" dirty="0"/>
              <a:t>的架构如右图；</a:t>
            </a:r>
            <a:endParaRPr lang="en-US" altLang="zh-CN" dirty="0"/>
          </a:p>
          <a:p>
            <a:pPr algn="just"/>
            <a:r>
              <a:rPr lang="zh-CN" altLang="en-US" dirty="0"/>
              <a:t>当使用</a:t>
            </a:r>
            <a:r>
              <a:rPr lang="en-US" altLang="zh-CN" dirty="0"/>
              <a:t>NMT</a:t>
            </a:r>
            <a:r>
              <a:rPr lang="zh-CN" altLang="en-US" dirty="0"/>
              <a:t>模型翻译句子时，采用上述变体的方式，首先得到编码</a:t>
            </a:r>
            <a:r>
              <a:rPr lang="en-US" altLang="zh-CN" dirty="0"/>
              <a:t>source</a:t>
            </a:r>
            <a:r>
              <a:rPr lang="zh-CN" altLang="en-US" dirty="0"/>
              <a:t>的隐向量，然后基于此隐向量逐字预测</a:t>
            </a:r>
            <a:r>
              <a:rPr lang="en-US" altLang="zh-CN" dirty="0"/>
              <a:t>target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地图的截图&#10;&#10;描述已自动生成">
            <a:extLst>
              <a:ext uri="{FF2B5EF4-FFF2-40B4-BE49-F238E27FC236}">
                <a16:creationId xmlns:a16="http://schemas.microsoft.com/office/drawing/2014/main" id="{60B7F5ED-74A4-46CF-A5F9-B0EA9A21C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32" y="1690688"/>
            <a:ext cx="7758772" cy="498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4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BE73A-80CE-4058-A603-A1565042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 Networks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ACF11F-8E50-4928-86E1-C1D4B06032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40646"/>
              </a:xfrm>
            </p:spPr>
            <p:txBody>
              <a:bodyPr/>
              <a:lstStyle/>
              <a:p>
                <a:pPr algn="just"/>
                <a:r>
                  <a:rPr lang="zh-CN" altLang="en-US" dirty="0"/>
                  <a:t>从</a:t>
                </a:r>
                <a:r>
                  <a:rPr lang="en-US" altLang="zh-CN" dirty="0"/>
                  <a:t>NMT</a:t>
                </a:r>
                <a:r>
                  <a:rPr lang="zh-CN" altLang="en-US" dirty="0"/>
                  <a:t>模型架构中，我们可以抽象出</a:t>
                </a:r>
                <a:r>
                  <a:rPr lang="en-US" altLang="zh-CN" dirty="0"/>
                  <a:t>basic encoder-decoder</a:t>
                </a:r>
                <a:r>
                  <a:rPr lang="zh-CN" altLang="en-US" dirty="0"/>
                  <a:t>的架构，也称为</a:t>
                </a:r>
                <a:r>
                  <a:rPr lang="en-US" altLang="zh-CN" dirty="0"/>
                  <a:t>sequence-to-sequence(seq2seq)</a:t>
                </a:r>
                <a:r>
                  <a:rPr lang="zh-CN" altLang="en-US" dirty="0"/>
                  <a:t>，见下页；其由三个部分组成：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Encoder</a:t>
                </a:r>
                <a:r>
                  <a:rPr lang="zh-CN" altLang="en-US" dirty="0"/>
                  <a:t>：接受输入序列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，生成编码了该输入序列信息的表示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Context vector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，即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dirty="0"/>
                  <a:t>，传递输入序列的信息，是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第一个输入；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Decoder</a:t>
                </a:r>
                <a:r>
                  <a:rPr lang="zh-CN" altLang="en-US" dirty="0"/>
                  <a:t>：接受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，生成随机长度的隐向量序列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zh-CN" altLang="en-US" dirty="0"/>
                  <a:t>，及对应输出序列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bSup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algn="just"/>
                <a:r>
                  <a:rPr lang="zh-CN" altLang="en-US" dirty="0"/>
                  <a:t>这种基础结构至少有以下问题：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Encoder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被限制为具有相同的结构（</a:t>
                </a:r>
                <a:r>
                  <a:rPr lang="en-US" altLang="zh-CN" dirty="0"/>
                  <a:t>RNN</a:t>
                </a:r>
                <a:r>
                  <a:rPr lang="zh-CN" altLang="en-US" dirty="0"/>
                  <a:t>）；</a:t>
                </a:r>
                <a:endParaRPr lang="en-US" altLang="zh-CN" dirty="0"/>
              </a:p>
              <a:p>
                <a:pPr lvl="1" algn="just"/>
                <a:r>
                  <a:rPr lang="zh-CN" altLang="en-US" dirty="0"/>
                  <a:t>仅输入序列的最后隐向量（</a:t>
                </a:r>
                <a:r>
                  <a:rPr lang="en-US" altLang="zh-CN" dirty="0"/>
                  <a:t>final state</a:t>
                </a:r>
                <a:r>
                  <a:rPr lang="zh-CN" altLang="en-US" dirty="0"/>
                  <a:t>）用于</a:t>
                </a:r>
                <a:r>
                  <a:rPr lang="en-US" altLang="zh-CN" dirty="0"/>
                  <a:t>context vector</a:t>
                </a:r>
                <a:r>
                  <a:rPr lang="zh-CN" altLang="en-US" dirty="0"/>
                  <a:t>，其编码的信息具有偏向性（</a:t>
                </a:r>
                <a:r>
                  <a:rPr lang="en-US" altLang="zh-CN" dirty="0"/>
                  <a:t>bias</a:t>
                </a:r>
                <a:r>
                  <a:rPr lang="zh-CN" altLang="en-US" dirty="0"/>
                  <a:t>）；</a:t>
                </a:r>
                <a:endParaRPr lang="en-US" altLang="zh-CN" dirty="0"/>
              </a:p>
              <a:p>
                <a:pPr lvl="1" algn="just"/>
                <a:r>
                  <a:rPr lang="en-US" altLang="zh-CN" dirty="0"/>
                  <a:t>Context vector</a:t>
                </a:r>
                <a:r>
                  <a:rPr lang="zh-CN" altLang="en-US" dirty="0"/>
                  <a:t>仅作为</a:t>
                </a:r>
                <a:r>
                  <a:rPr lang="en-US" altLang="zh-CN" dirty="0"/>
                  <a:t>decoder</a:t>
                </a:r>
                <a:r>
                  <a:rPr lang="zh-CN" altLang="en-US" dirty="0"/>
                  <a:t>的初始隐向量，后续的隐向量生成无法充分利用该信息；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CACF11F-8E50-4928-86E1-C1D4B06032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40646"/>
              </a:xfrm>
              <a:blipFill>
                <a:blip r:embed="rId2"/>
                <a:stretch>
                  <a:fillRect l="-1043" t="-2264" r="-3768" b="-1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17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60DB5-CB83-48A0-B04C-8F8B1612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Encoder-Decoder Networks</a:t>
            </a:r>
            <a:endParaRPr lang="zh-CN" altLang="en-US" dirty="0"/>
          </a:p>
        </p:txBody>
      </p:sp>
      <p:pic>
        <p:nvPicPr>
          <p:cNvPr id="4" name="内容占位符 3" descr="截图里有图片&#10;&#10;描述已自动生成">
            <a:extLst>
              <a:ext uri="{FF2B5EF4-FFF2-40B4-BE49-F238E27FC236}">
                <a16:creationId xmlns:a16="http://schemas.microsoft.com/office/drawing/2014/main" id="{BD88D580-11BD-4A9A-8804-F310CDA02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72" y="1779176"/>
            <a:ext cx="8873055" cy="49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96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16093</TotalTime>
  <Words>4446</Words>
  <Application>Microsoft Office PowerPoint</Application>
  <PresentationFormat>宽屏</PresentationFormat>
  <Paragraphs>218</Paragraphs>
  <Slides>53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8" baseType="lpstr">
      <vt:lpstr>等线</vt:lpstr>
      <vt:lpstr>等线 Light</vt:lpstr>
      <vt:lpstr>Arial</vt:lpstr>
      <vt:lpstr>Cambria Math</vt:lpstr>
      <vt:lpstr>Office 主题​​</vt:lpstr>
      <vt:lpstr>Encoder-Decoder Models, Attention and  Contextual Embeddings</vt:lpstr>
      <vt:lpstr>Neural Language Models and Generation Revisited</vt:lpstr>
      <vt:lpstr>Neural Language Models and Generation Revisited</vt:lpstr>
      <vt:lpstr>Neural Language Models and Generation Revisited</vt:lpstr>
      <vt:lpstr>Neural Language Models and Generation Revisited</vt:lpstr>
      <vt:lpstr>Neural Language Models and Generation Revisited</vt:lpstr>
      <vt:lpstr>Neural Language Models and Generation Revisited</vt:lpstr>
      <vt:lpstr>Encoder-Decoder Networks</vt:lpstr>
      <vt:lpstr>Encoder-Decoder Networks</vt:lpstr>
      <vt:lpstr>Encoder-Decoder</vt:lpstr>
      <vt:lpstr>Encoder</vt:lpstr>
      <vt:lpstr>Decoder</vt:lpstr>
      <vt:lpstr>Decoder</vt:lpstr>
      <vt:lpstr>Decoder</vt:lpstr>
      <vt:lpstr>Beam Search</vt:lpstr>
      <vt:lpstr>Beam Search</vt:lpstr>
      <vt:lpstr>Beam Search</vt:lpstr>
      <vt:lpstr>Beam Search</vt:lpstr>
      <vt:lpstr>Context</vt:lpstr>
      <vt:lpstr>Attention</vt:lpstr>
      <vt:lpstr>Attention</vt:lpstr>
      <vt:lpstr>Attention</vt:lpstr>
      <vt:lpstr>Attention</vt:lpstr>
      <vt:lpstr>Attention</vt:lpstr>
      <vt:lpstr>Attention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Self-Attention and Transformer Networks</vt:lpstr>
      <vt:lpstr>Attention is Cheap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Bert and Contextual Embeddings</vt:lpstr>
      <vt:lpstr>Attention Visualization</vt:lpstr>
      <vt:lpstr>Bert results on GLUE tasks</vt:lpstr>
      <vt:lpstr>Bert results on SQuAD leaderboard</vt:lpstr>
      <vt:lpstr>Effect of pre-training task</vt:lpstr>
      <vt:lpstr>作业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Expressions, Text Normalization, Edit Distance</dc:title>
  <dc:creator>文涛 张</dc:creator>
  <cp:lastModifiedBy>张 文涛</cp:lastModifiedBy>
  <cp:revision>447</cp:revision>
  <dcterms:created xsi:type="dcterms:W3CDTF">2019-07-21T06:55:41Z</dcterms:created>
  <dcterms:modified xsi:type="dcterms:W3CDTF">2020-02-29T15:03:46Z</dcterms:modified>
</cp:coreProperties>
</file>